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notesSlides/notesSlide8.xml" ContentType="application/vnd.openxmlformats-officedocument.presentationml.notesSlide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rts/chart4.xml" ContentType="application/vnd.openxmlformats-officedocument.drawingml.chart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7.xml" ContentType="application/vnd.openxmlformats-officedocument.drawingml.chart+xml"/>
  <Override PartName="/ppt/tags/tag95.xml" ContentType="application/vnd.openxmlformats-officedocument.presentationml.tags+xml"/>
  <Override PartName="/ppt/notesSlides/notesSlide14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tags/tag109.xml" ContentType="application/vnd.openxmlformats-officedocument.presentationml.tags+xml"/>
  <Override PartName="/ppt/notesSlides/notesSlide15.xml" ContentType="application/vnd.openxmlformats-officedocument.presentationml.notesSlide+xml"/>
  <Override PartName="/ppt/tags/tag1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1.xml" ContentType="application/vnd.openxmlformats-officedocument.presentationml.tags+xml"/>
  <Override PartName="/ppt/notesSlides/notesSlide17.xml" ContentType="application/vnd.openxmlformats-officedocument.presentationml.notesSlide+xml"/>
  <Override PartName="/ppt/tags/tag112.xml" ContentType="application/vnd.openxmlformats-officedocument.presentationml.tags+xml"/>
  <Override PartName="/ppt/notesSlides/notesSlide18.xml" ContentType="application/vnd.openxmlformats-officedocument.presentationml.notesSlide+xml"/>
  <Override PartName="/ppt/tags/tag113.xml" ContentType="application/vnd.openxmlformats-officedocument.presentationml.tags+xml"/>
  <Override PartName="/ppt/notesSlides/notesSlide19.xml" ContentType="application/vnd.openxmlformats-officedocument.presentationml.notesSlide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tags/tag115.xml" ContentType="application/vnd.openxmlformats-officedocument.presentationml.tags+xml"/>
  <Override PartName="/ppt/notesSlides/notesSlide2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tags/tag156.xml" ContentType="application/vnd.openxmlformats-officedocument.presentationml.tags+xml"/>
  <Override PartName="/ppt/notesSlides/notesSlide24.xml" ContentType="application/vnd.openxmlformats-officedocument.presentationml.notesSlide+xml"/>
  <Override PartName="/ppt/tags/tag157.xml" ContentType="application/vnd.openxmlformats-officedocument.presentationml.tags+xml"/>
  <Override PartName="/ppt/notesSlides/notesSlide25.xml" ContentType="application/vnd.openxmlformats-officedocument.presentationml.notesSlide+xml"/>
  <Override PartName="/ppt/tags/tag158.xml" ContentType="application/vnd.openxmlformats-officedocument.presentationml.tags+xml"/>
  <Override PartName="/ppt/notesSlides/notesSlide26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ags/tag170.xml" ContentType="application/vnd.openxmlformats-officedocument.presentationml.tags+xml"/>
  <Override PartName="/ppt/notesSlides/notesSlide28.xml" ContentType="application/vnd.openxmlformats-officedocument.presentationml.notesSlide+xml"/>
  <Override PartName="/ppt/tags/tag171.xml" ContentType="application/vnd.openxmlformats-officedocument.presentationml.tags+xml"/>
  <Override PartName="/ppt/notesSlides/notesSlide29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30.xml" ContentType="application/vnd.openxmlformats-officedocument.presentationml.notesSlide+xml"/>
  <Override PartName="/ppt/tags/tag176.xml" ContentType="application/vnd.openxmlformats-officedocument.presentationml.tags+xml"/>
  <Override PartName="/ppt/notesSlides/notesSlide31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</p:sldMasterIdLst>
  <p:notesMasterIdLst>
    <p:notesMasterId r:id="rId54"/>
  </p:notesMasterIdLst>
  <p:handoutMasterIdLst>
    <p:handoutMasterId r:id="rId55"/>
  </p:handoutMasterIdLst>
  <p:sldIdLst>
    <p:sldId id="652" r:id="rId6"/>
    <p:sldId id="924" r:id="rId7"/>
    <p:sldId id="895" r:id="rId8"/>
    <p:sldId id="925" r:id="rId9"/>
    <p:sldId id="921" r:id="rId10"/>
    <p:sldId id="927" r:id="rId11"/>
    <p:sldId id="926" r:id="rId12"/>
    <p:sldId id="959" r:id="rId13"/>
    <p:sldId id="966" r:id="rId14"/>
    <p:sldId id="905" r:id="rId15"/>
    <p:sldId id="968" r:id="rId16"/>
    <p:sldId id="958" r:id="rId17"/>
    <p:sldId id="909" r:id="rId18"/>
    <p:sldId id="928" r:id="rId19"/>
    <p:sldId id="899" r:id="rId20"/>
    <p:sldId id="918" r:id="rId21"/>
    <p:sldId id="965" r:id="rId22"/>
    <p:sldId id="930" r:id="rId23"/>
    <p:sldId id="929" r:id="rId24"/>
    <p:sldId id="932" r:id="rId25"/>
    <p:sldId id="943" r:id="rId26"/>
    <p:sldId id="948" r:id="rId27"/>
    <p:sldId id="931" r:id="rId28"/>
    <p:sldId id="936" r:id="rId29"/>
    <p:sldId id="934" r:id="rId30"/>
    <p:sldId id="960" r:id="rId31"/>
    <p:sldId id="962" r:id="rId32"/>
    <p:sldId id="938" r:id="rId33"/>
    <p:sldId id="951" r:id="rId34"/>
    <p:sldId id="952" r:id="rId35"/>
    <p:sldId id="954" r:id="rId36"/>
    <p:sldId id="956" r:id="rId37"/>
    <p:sldId id="957" r:id="rId38"/>
    <p:sldId id="953" r:id="rId39"/>
    <p:sldId id="971" r:id="rId40"/>
    <p:sldId id="937" r:id="rId41"/>
    <p:sldId id="972" r:id="rId42"/>
    <p:sldId id="963" r:id="rId43"/>
    <p:sldId id="949" r:id="rId44"/>
    <p:sldId id="964" r:id="rId45"/>
    <p:sldId id="939" r:id="rId46"/>
    <p:sldId id="961" r:id="rId47"/>
    <p:sldId id="973" r:id="rId48"/>
    <p:sldId id="940" r:id="rId49"/>
    <p:sldId id="967" r:id="rId50"/>
    <p:sldId id="913" r:id="rId51"/>
    <p:sldId id="903" r:id="rId52"/>
    <p:sldId id="969" r:id="rId53"/>
  </p:sldIdLst>
  <p:sldSz cx="9144000" cy="5143500" type="screen16x9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A9D1E4-36BC-030F-BB1C-BF1BF3EBD872}" name="Raichle, Lorena" initials="RL" userId="S::lorena.raichle@student.unisg.ch::ccbdb0a6-8d75-4a7a-b7d4-e54715b0f9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45"/>
    <a:srgbClr val="FFFFFF"/>
    <a:srgbClr val="3494BA"/>
    <a:srgbClr val="D9D9D9"/>
    <a:srgbClr val="CBD8E4"/>
    <a:srgbClr val="CEDBE6"/>
    <a:srgbClr val="837F7F"/>
    <a:srgbClr val="C8C8C8"/>
    <a:srgbClr val="317DB2"/>
    <a:srgbClr val="B1C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C46CE-0572-4A40-8FC2-17BA82F7EC83}" v="1337" dt="2025-06-03T19:29:32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8" autoAdjust="0"/>
    <p:restoredTop sz="95545" autoAdjust="0"/>
  </p:normalViewPr>
  <p:slideViewPr>
    <p:cSldViewPr snapToGrid="0">
      <p:cViewPr>
        <p:scale>
          <a:sx n="100" d="100"/>
          <a:sy n="100" d="100"/>
        </p:scale>
        <p:origin x="485" y="355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1.xlsb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2.xlsb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3.xlsb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4.xlsb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5.xlsb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6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373831775700934E-2"/>
          <c:y val="4.0372670807453416E-2"/>
          <c:w val="0.93925233644859818"/>
          <c:h val="0.919254658385093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173861.6</c:v>
                </c:pt>
                <c:pt idx="1">
                  <c:v>169015.2</c:v>
                </c:pt>
                <c:pt idx="2">
                  <c:v>54060.800000000003</c:v>
                </c:pt>
                <c:pt idx="3">
                  <c:v>15763.2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8-40F0-B323-19FD98D613B2}"/>
            </c:ext>
          </c:extLst>
        </c:ser>
        <c:ser>
          <c:idx val="1"/>
          <c:order val="1"/>
          <c:spPr>
            <a:solidFill>
              <a:srgbClr val="C8C8C8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43465.4</c:v>
                </c:pt>
                <c:pt idx="1">
                  <c:v>42253.8</c:v>
                </c:pt>
                <c:pt idx="2">
                  <c:v>13515.2</c:v>
                </c:pt>
                <c:pt idx="3">
                  <c:v>3940.8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F8-40F0-B323-19FD98D613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567153695"/>
        <c:axId val="1"/>
      </c:barChart>
      <c:catAx>
        <c:axId val="56715369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7F7F7F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73861.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715369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4333177351427236E-2"/>
          <c:y val="0.11791383219954649"/>
          <c:w val="0.95133364529714548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87-432B-B242-9BDE64FD7558}"/>
            </c:ext>
          </c:extLst>
        </c:ser>
        <c:ser>
          <c:idx val="1"/>
          <c:order val="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87-432B-B242-9BDE64FD7558}"/>
            </c:ext>
          </c:extLst>
        </c:ser>
        <c:ser>
          <c:idx val="2"/>
          <c:order val="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87-432B-B242-9BDE64FD7558}"/>
            </c:ext>
          </c:extLst>
        </c:ser>
        <c:ser>
          <c:idx val="3"/>
          <c:order val="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87-432B-B242-9BDE64FD7558}"/>
            </c:ext>
          </c:extLst>
        </c:ser>
        <c:ser>
          <c:idx val="4"/>
          <c:order val="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87-432B-B242-9BDE64FD7558}"/>
            </c:ext>
          </c:extLst>
        </c:ser>
        <c:ser>
          <c:idx val="5"/>
          <c:order val="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87-432B-B242-9BDE64FD7558}"/>
            </c:ext>
          </c:extLst>
        </c:ser>
        <c:ser>
          <c:idx val="6"/>
          <c:order val="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87-432B-B242-9BDE64FD7558}"/>
            </c:ext>
          </c:extLst>
        </c:ser>
        <c:ser>
          <c:idx val="7"/>
          <c:order val="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87-432B-B242-9BDE64FD7558}"/>
            </c:ext>
          </c:extLst>
        </c:ser>
        <c:ser>
          <c:idx val="8"/>
          <c:order val="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87-432B-B242-9BDE64FD7558}"/>
            </c:ext>
          </c:extLst>
        </c:ser>
        <c:ser>
          <c:idx val="9"/>
          <c:order val="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187-432B-B242-9BDE64FD7558}"/>
            </c:ext>
          </c:extLst>
        </c:ser>
        <c:ser>
          <c:idx val="10"/>
          <c:order val="1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87-432B-B242-9BDE64FD7558}"/>
            </c:ext>
          </c:extLst>
        </c:ser>
        <c:ser>
          <c:idx val="11"/>
          <c:order val="1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187-432B-B242-9BDE64FD7558}"/>
            </c:ext>
          </c:extLst>
        </c:ser>
        <c:ser>
          <c:idx val="12"/>
          <c:order val="1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87-432B-B242-9BDE64FD7558}"/>
            </c:ext>
          </c:extLst>
        </c:ser>
        <c:ser>
          <c:idx val="13"/>
          <c:order val="1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187-432B-B242-9BDE64FD7558}"/>
            </c:ext>
          </c:extLst>
        </c:ser>
        <c:ser>
          <c:idx val="14"/>
          <c:order val="1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187-432B-B242-9BDE64FD7558}"/>
            </c:ext>
          </c:extLst>
        </c:ser>
        <c:ser>
          <c:idx val="15"/>
          <c:order val="1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187-432B-B242-9BDE64FD7558}"/>
            </c:ext>
          </c:extLst>
        </c:ser>
        <c:ser>
          <c:idx val="16"/>
          <c:order val="1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187-432B-B242-9BDE64FD7558}"/>
            </c:ext>
          </c:extLst>
        </c:ser>
        <c:ser>
          <c:idx val="17"/>
          <c:order val="1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187-432B-B242-9BDE64FD7558}"/>
            </c:ext>
          </c:extLst>
        </c:ser>
        <c:ser>
          <c:idx val="18"/>
          <c:order val="1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187-432B-B242-9BDE64FD7558}"/>
            </c:ext>
          </c:extLst>
        </c:ser>
        <c:ser>
          <c:idx val="19"/>
          <c:order val="1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187-432B-B242-9BDE64FD7558}"/>
            </c:ext>
          </c:extLst>
        </c:ser>
        <c:ser>
          <c:idx val="20"/>
          <c:order val="2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187-432B-B242-9BDE64FD7558}"/>
            </c:ext>
          </c:extLst>
        </c:ser>
        <c:ser>
          <c:idx val="21"/>
          <c:order val="2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187-432B-B242-9BDE64FD7558}"/>
            </c:ext>
          </c:extLst>
        </c:ser>
        <c:ser>
          <c:idx val="22"/>
          <c:order val="2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0187-432B-B242-9BDE64FD7558}"/>
            </c:ext>
          </c:extLst>
        </c:ser>
        <c:ser>
          <c:idx val="23"/>
          <c:order val="2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0187-432B-B242-9BDE64FD7558}"/>
            </c:ext>
          </c:extLst>
        </c:ser>
        <c:ser>
          <c:idx val="24"/>
          <c:order val="2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0187-432B-B242-9BDE64FD7558}"/>
            </c:ext>
          </c:extLst>
        </c:ser>
        <c:ser>
          <c:idx val="25"/>
          <c:order val="2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187-432B-B242-9BDE64FD7558}"/>
            </c:ext>
          </c:extLst>
        </c:ser>
        <c:ser>
          <c:idx val="26"/>
          <c:order val="2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0187-432B-B242-9BDE64FD7558}"/>
            </c:ext>
          </c:extLst>
        </c:ser>
        <c:ser>
          <c:idx val="27"/>
          <c:order val="2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0187-432B-B242-9BDE64FD7558}"/>
            </c:ext>
          </c:extLst>
        </c:ser>
        <c:ser>
          <c:idx val="28"/>
          <c:order val="2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187-432B-B242-9BDE64FD7558}"/>
            </c:ext>
          </c:extLst>
        </c:ser>
        <c:ser>
          <c:idx val="29"/>
          <c:order val="2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0187-432B-B242-9BDE64FD7558}"/>
            </c:ext>
          </c:extLst>
        </c:ser>
        <c:ser>
          <c:idx val="30"/>
          <c:order val="3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Sheet1!$A$31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0187-432B-B242-9BDE64FD7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646810063"/>
        <c:axId val="1"/>
      </c:barChart>
      <c:catAx>
        <c:axId val="646810063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2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4681006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359642591213699E-2"/>
          <c:y val="0.11791383219954649"/>
          <c:w val="0.9612807148175726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40-4A66-AD35-5B9DAFE5FAFD}"/>
            </c:ext>
          </c:extLst>
        </c:ser>
        <c:ser>
          <c:idx val="1"/>
          <c:order val="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40-4A66-AD35-5B9DAFE5FAFD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40-4A66-AD35-5B9DAFE5FAFD}"/>
            </c:ext>
          </c:extLst>
        </c:ser>
        <c:ser>
          <c:idx val="3"/>
          <c:order val="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40-4A66-AD35-5B9DAFE5FAFD}"/>
            </c:ext>
          </c:extLst>
        </c:ser>
        <c:ser>
          <c:idx val="4"/>
          <c:order val="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40-4A66-AD35-5B9DAFE5FAFD}"/>
            </c:ext>
          </c:extLst>
        </c:ser>
        <c:ser>
          <c:idx val="5"/>
          <c:order val="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140-4A66-AD35-5B9DAFE5FAFD}"/>
            </c:ext>
          </c:extLst>
        </c:ser>
        <c:ser>
          <c:idx val="6"/>
          <c:order val="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40-4A66-AD35-5B9DAFE5FAFD}"/>
            </c:ext>
          </c:extLst>
        </c:ser>
        <c:ser>
          <c:idx val="7"/>
          <c:order val="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140-4A66-AD35-5B9DAFE5FAFD}"/>
            </c:ext>
          </c:extLst>
        </c:ser>
        <c:ser>
          <c:idx val="8"/>
          <c:order val="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40-4A66-AD35-5B9DAFE5FAFD}"/>
            </c:ext>
          </c:extLst>
        </c:ser>
        <c:ser>
          <c:idx val="9"/>
          <c:order val="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140-4A66-AD35-5B9DAFE5FAFD}"/>
            </c:ext>
          </c:extLst>
        </c:ser>
        <c:ser>
          <c:idx val="10"/>
          <c:order val="1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140-4A66-AD35-5B9DAFE5FAFD}"/>
            </c:ext>
          </c:extLst>
        </c:ser>
        <c:ser>
          <c:idx val="11"/>
          <c:order val="1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140-4A66-AD35-5B9DAFE5FAFD}"/>
            </c:ext>
          </c:extLst>
        </c:ser>
        <c:ser>
          <c:idx val="12"/>
          <c:order val="1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140-4A66-AD35-5B9DAFE5FAFD}"/>
            </c:ext>
          </c:extLst>
        </c:ser>
        <c:ser>
          <c:idx val="13"/>
          <c:order val="1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140-4A66-AD35-5B9DAFE5FAFD}"/>
            </c:ext>
          </c:extLst>
        </c:ser>
        <c:ser>
          <c:idx val="14"/>
          <c:order val="1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140-4A66-AD35-5B9DAFE5FAFD}"/>
            </c:ext>
          </c:extLst>
        </c:ser>
        <c:ser>
          <c:idx val="15"/>
          <c:order val="1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140-4A66-AD35-5B9DAFE5FAFD}"/>
            </c:ext>
          </c:extLst>
        </c:ser>
        <c:ser>
          <c:idx val="16"/>
          <c:order val="1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140-4A66-AD35-5B9DAFE5FAFD}"/>
            </c:ext>
          </c:extLst>
        </c:ser>
        <c:ser>
          <c:idx val="17"/>
          <c:order val="1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2140-4A66-AD35-5B9DAFE5FAFD}"/>
            </c:ext>
          </c:extLst>
        </c:ser>
        <c:ser>
          <c:idx val="18"/>
          <c:order val="1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140-4A66-AD35-5B9DAFE5FAFD}"/>
            </c:ext>
          </c:extLst>
        </c:ser>
        <c:ser>
          <c:idx val="19"/>
          <c:order val="1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2140-4A66-AD35-5B9DAFE5FAFD}"/>
            </c:ext>
          </c:extLst>
        </c:ser>
        <c:ser>
          <c:idx val="20"/>
          <c:order val="2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140-4A66-AD35-5B9DAFE5FAFD}"/>
            </c:ext>
          </c:extLst>
        </c:ser>
        <c:ser>
          <c:idx val="21"/>
          <c:order val="2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2140-4A66-AD35-5B9DAFE5FAFD}"/>
            </c:ext>
          </c:extLst>
        </c:ser>
        <c:ser>
          <c:idx val="22"/>
          <c:order val="2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2140-4A66-AD35-5B9DAFE5FAFD}"/>
            </c:ext>
          </c:extLst>
        </c:ser>
        <c:ser>
          <c:idx val="23"/>
          <c:order val="2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2140-4A66-AD35-5B9DAFE5FAFD}"/>
            </c:ext>
          </c:extLst>
        </c:ser>
        <c:ser>
          <c:idx val="24"/>
          <c:order val="2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140-4A66-AD35-5B9DAFE5FAFD}"/>
            </c:ext>
          </c:extLst>
        </c:ser>
        <c:ser>
          <c:idx val="25"/>
          <c:order val="2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2140-4A66-AD35-5B9DAFE5FAFD}"/>
            </c:ext>
          </c:extLst>
        </c:ser>
        <c:ser>
          <c:idx val="26"/>
          <c:order val="2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2140-4A66-AD35-5B9DAFE5FAFD}"/>
            </c:ext>
          </c:extLst>
        </c:ser>
        <c:ser>
          <c:idx val="27"/>
          <c:order val="2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2140-4A66-AD35-5B9DAFE5FAFD}"/>
            </c:ext>
          </c:extLst>
        </c:ser>
        <c:ser>
          <c:idx val="28"/>
          <c:order val="2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2140-4A66-AD35-5B9DAFE5FAFD}"/>
            </c:ext>
          </c:extLst>
        </c:ser>
        <c:ser>
          <c:idx val="29"/>
          <c:order val="2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2140-4A66-AD35-5B9DAFE5F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664875471"/>
        <c:axId val="1"/>
      </c:barChart>
      <c:catAx>
        <c:axId val="664875471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6487547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443168222062694E-2"/>
          <c:y val="3.2459425717852687E-2"/>
          <c:w val="0.97511366355587459"/>
          <c:h val="0.93008739076154812"/>
        </c:manualLayout>
      </c:layout>
      <c:bubbleChart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</c:spPr>
          <c:invertIfNegative val="0"/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1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bubbleSize>
            <c:numRef>
              <c:f>Sheet1!$C$1:$C$20</c:f>
              <c:numCache>
                <c:formatCode>General</c:formatCode>
                <c:ptCount val="20"/>
                <c:pt idx="0">
                  <c:v>3837</c:v>
                </c:pt>
                <c:pt idx="1">
                  <c:v>134</c:v>
                </c:pt>
                <c:pt idx="2">
                  <c:v>403</c:v>
                </c:pt>
                <c:pt idx="3">
                  <c:v>626</c:v>
                </c:pt>
                <c:pt idx="4">
                  <c:v>0</c:v>
                </c:pt>
                <c:pt idx="5">
                  <c:v>369</c:v>
                </c:pt>
                <c:pt idx="6">
                  <c:v>4437</c:v>
                </c:pt>
                <c:pt idx="7">
                  <c:v>109</c:v>
                </c:pt>
                <c:pt idx="8">
                  <c:v>84</c:v>
                </c:pt>
                <c:pt idx="9">
                  <c:v>2.0465240304490786</c:v>
                </c:pt>
                <c:pt idx="10">
                  <c:v>677</c:v>
                </c:pt>
                <c:pt idx="11">
                  <c:v>203</c:v>
                </c:pt>
                <c:pt idx="12">
                  <c:v>1511</c:v>
                </c:pt>
                <c:pt idx="13">
                  <c:v>107</c:v>
                </c:pt>
                <c:pt idx="14">
                  <c:v>2.0465240304490786</c:v>
                </c:pt>
                <c:pt idx="15">
                  <c:v>1383</c:v>
                </c:pt>
                <c:pt idx="16">
                  <c:v>36</c:v>
                </c:pt>
                <c:pt idx="17">
                  <c:v>90</c:v>
                </c:pt>
                <c:pt idx="18">
                  <c:v>991</c:v>
                </c:pt>
                <c:pt idx="19">
                  <c:v>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42A1-4B87-A4A6-C5C55C526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8"/>
        <c:showNegBubbles val="0"/>
        <c:axId val="1126950207"/>
        <c:axId val="1"/>
      </c:bubbleChart>
      <c:valAx>
        <c:axId val="1126950207"/>
        <c:scaling>
          <c:orientation val="minMax"/>
          <c:max val="5.5"/>
          <c:min val="0.5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min"/>
        <c:crossBetween val="midCat"/>
      </c:valAx>
      <c:valAx>
        <c:axId val="1"/>
        <c:scaling>
          <c:orientation val="minMax"/>
          <c:max val="4.5"/>
          <c:min val="0.5"/>
        </c:scaling>
        <c:delete val="1"/>
        <c:axPos val="l"/>
        <c:numFmt formatCode="General" sourceLinked="1"/>
        <c:majorTickMark val="out"/>
        <c:minorTickMark val="none"/>
        <c:tickLblPos val="nextTo"/>
        <c:crossAx val="112695020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443168222062694E-2"/>
          <c:y val="3.2459425717852687E-2"/>
          <c:w val="0.97511366355587459"/>
          <c:h val="0.93008739076154812"/>
        </c:manualLayout>
      </c:layout>
      <c:bubbleChart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</c:spPr>
          <c:invertIfNegative val="0"/>
          <c:xVal>
            <c:numRef>
              <c:f>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5</c:v>
                </c:pt>
                <c:pt idx="10">
                  <c:v>1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yVal>
          <c:bubbleSize>
            <c:numRef>
              <c:f>Sheet1!$C$1:$C$20</c:f>
              <c:numCache>
                <c:formatCode>General</c:formatCode>
                <c:ptCount val="20"/>
                <c:pt idx="0">
                  <c:v>1979</c:v>
                </c:pt>
                <c:pt idx="1">
                  <c:v>143</c:v>
                </c:pt>
                <c:pt idx="2">
                  <c:v>669</c:v>
                </c:pt>
                <c:pt idx="3">
                  <c:v>2135</c:v>
                </c:pt>
                <c:pt idx="4">
                  <c:v>74</c:v>
                </c:pt>
                <c:pt idx="5">
                  <c:v>396</c:v>
                </c:pt>
                <c:pt idx="6">
                  <c:v>3669</c:v>
                </c:pt>
                <c:pt idx="7">
                  <c:v>314</c:v>
                </c:pt>
                <c:pt idx="8">
                  <c:v>556</c:v>
                </c:pt>
                <c:pt idx="9">
                  <c:v>70</c:v>
                </c:pt>
                <c:pt idx="10">
                  <c:v>429</c:v>
                </c:pt>
                <c:pt idx="11">
                  <c:v>150</c:v>
                </c:pt>
                <c:pt idx="12">
                  <c:v>1358</c:v>
                </c:pt>
                <c:pt idx="13">
                  <c:v>499</c:v>
                </c:pt>
                <c:pt idx="14">
                  <c:v>64</c:v>
                </c:pt>
                <c:pt idx="15">
                  <c:v>482</c:v>
                </c:pt>
                <c:pt idx="16">
                  <c:v>20</c:v>
                </c:pt>
                <c:pt idx="17">
                  <c:v>121</c:v>
                </c:pt>
                <c:pt idx="18">
                  <c:v>1861</c:v>
                </c:pt>
                <c:pt idx="19">
                  <c:v>16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DC02-42CC-AD8F-D614CBF98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8"/>
        <c:showNegBubbles val="0"/>
        <c:axId val="1612952815"/>
        <c:axId val="1"/>
      </c:bubbleChart>
      <c:valAx>
        <c:axId val="1612952815"/>
        <c:scaling>
          <c:orientation val="minMax"/>
          <c:max val="5.5"/>
          <c:min val="0.5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min"/>
        <c:crossBetween val="midCat"/>
      </c:valAx>
      <c:valAx>
        <c:axId val="1"/>
        <c:scaling>
          <c:orientation val="minMax"/>
          <c:max val="4.5"/>
          <c:min val="0.5"/>
        </c:scaling>
        <c:delete val="1"/>
        <c:axPos val="l"/>
        <c:numFmt formatCode="General" sourceLinked="1"/>
        <c:majorTickMark val="out"/>
        <c:minorTickMark val="none"/>
        <c:tickLblPos val="nextTo"/>
        <c:crossAx val="1612952815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90987743330928E-2"/>
          <c:y val="0.11883252258512857"/>
          <c:w val="0.92501802451333814"/>
          <c:h val="0.799861014593467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2300208478109798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F906-4528-9F6D-61AA9D94E91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06-4528-9F6D-61AA9D94E91C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662265462126476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F906-4528-9F6D-61AA9D94E91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06-4528-9F6D-61AA9D94E91C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384989576094510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F906-4528-9F6D-61AA9D94E91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06-4528-9F6D-61AA9D94E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597436015"/>
        <c:axId val="1"/>
      </c:barChart>
      <c:catAx>
        <c:axId val="597436015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9743601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954678839256603E-2"/>
          <c:y val="0.11791383219954649"/>
          <c:w val="0.96609064232148678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C9-4C26-B6F2-C2D43DAA09A9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C9-4C26-B6F2-C2D43DAA09A9}"/>
            </c:ext>
          </c:extLst>
        </c:ser>
        <c:ser>
          <c:idx val="2"/>
          <c:order val="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C9-4C26-B6F2-C2D43DAA09A9}"/>
            </c:ext>
          </c:extLst>
        </c:ser>
        <c:ser>
          <c:idx val="3"/>
          <c:order val="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C9-4C26-B6F2-C2D43DAA09A9}"/>
            </c:ext>
          </c:extLst>
        </c:ser>
        <c:ser>
          <c:idx val="4"/>
          <c:order val="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C9-4C26-B6F2-C2D43DAA09A9}"/>
            </c:ext>
          </c:extLst>
        </c:ser>
        <c:ser>
          <c:idx val="5"/>
          <c:order val="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2C9-4C26-B6F2-C2D43DAA09A9}"/>
            </c:ext>
          </c:extLst>
        </c:ser>
        <c:ser>
          <c:idx val="6"/>
          <c:order val="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C9-4C26-B6F2-C2D43DAA09A9}"/>
            </c:ext>
          </c:extLst>
        </c:ser>
        <c:ser>
          <c:idx val="7"/>
          <c:order val="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2C9-4C26-B6F2-C2D43DAA09A9}"/>
            </c:ext>
          </c:extLst>
        </c:ser>
        <c:ser>
          <c:idx val="8"/>
          <c:order val="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C9-4C26-B6F2-C2D43DAA09A9}"/>
            </c:ext>
          </c:extLst>
        </c:ser>
        <c:ser>
          <c:idx val="9"/>
          <c:order val="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2C9-4C26-B6F2-C2D43DAA09A9}"/>
            </c:ext>
          </c:extLst>
        </c:ser>
        <c:ser>
          <c:idx val="10"/>
          <c:order val="1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2C9-4C26-B6F2-C2D43DAA09A9}"/>
            </c:ext>
          </c:extLst>
        </c:ser>
        <c:ser>
          <c:idx val="11"/>
          <c:order val="1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2C9-4C26-B6F2-C2D43DAA09A9}"/>
            </c:ext>
          </c:extLst>
        </c:ser>
        <c:ser>
          <c:idx val="12"/>
          <c:order val="1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2C9-4C26-B6F2-C2D43DAA09A9}"/>
            </c:ext>
          </c:extLst>
        </c:ser>
        <c:ser>
          <c:idx val="13"/>
          <c:order val="1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2C9-4C26-B6F2-C2D43DAA09A9}"/>
            </c:ext>
          </c:extLst>
        </c:ser>
        <c:ser>
          <c:idx val="14"/>
          <c:order val="1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2C9-4C26-B6F2-C2D43DAA09A9}"/>
            </c:ext>
          </c:extLst>
        </c:ser>
        <c:ser>
          <c:idx val="15"/>
          <c:order val="1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2C9-4C26-B6F2-C2D43DAA09A9}"/>
            </c:ext>
          </c:extLst>
        </c:ser>
        <c:ser>
          <c:idx val="16"/>
          <c:order val="1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2C9-4C26-B6F2-C2D43DAA09A9}"/>
            </c:ext>
          </c:extLst>
        </c:ser>
        <c:ser>
          <c:idx val="17"/>
          <c:order val="1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2C9-4C26-B6F2-C2D43DAA09A9}"/>
            </c:ext>
          </c:extLst>
        </c:ser>
        <c:ser>
          <c:idx val="18"/>
          <c:order val="1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2C9-4C26-B6F2-C2D43DAA09A9}"/>
            </c:ext>
          </c:extLst>
        </c:ser>
        <c:ser>
          <c:idx val="19"/>
          <c:order val="1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42C9-4C26-B6F2-C2D43DAA09A9}"/>
            </c:ext>
          </c:extLst>
        </c:ser>
        <c:ser>
          <c:idx val="20"/>
          <c:order val="2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2C9-4C26-B6F2-C2D43DAA09A9}"/>
            </c:ext>
          </c:extLst>
        </c:ser>
        <c:ser>
          <c:idx val="21"/>
          <c:order val="2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2C9-4C26-B6F2-C2D43DAA09A9}"/>
            </c:ext>
          </c:extLst>
        </c:ser>
        <c:ser>
          <c:idx val="22"/>
          <c:order val="2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2C9-4C26-B6F2-C2D43DAA09A9}"/>
            </c:ext>
          </c:extLst>
        </c:ser>
        <c:ser>
          <c:idx val="23"/>
          <c:order val="2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42C9-4C26-B6F2-C2D43DAA09A9}"/>
            </c:ext>
          </c:extLst>
        </c:ser>
        <c:ser>
          <c:idx val="24"/>
          <c:order val="2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2C9-4C26-B6F2-C2D43DAA09A9}"/>
            </c:ext>
          </c:extLst>
        </c:ser>
        <c:ser>
          <c:idx val="25"/>
          <c:order val="2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2C9-4C26-B6F2-C2D43DAA09A9}"/>
            </c:ext>
          </c:extLst>
        </c:ser>
        <c:ser>
          <c:idx val="26"/>
          <c:order val="2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42C9-4C26-B6F2-C2D43DAA09A9}"/>
            </c:ext>
          </c:extLst>
        </c:ser>
        <c:ser>
          <c:idx val="27"/>
          <c:order val="2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42C9-4C26-B6F2-C2D43DAA09A9}"/>
            </c:ext>
          </c:extLst>
        </c:ser>
        <c:ser>
          <c:idx val="28"/>
          <c:order val="2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42C9-4C26-B6F2-C2D43DAA09A9}"/>
            </c:ext>
          </c:extLst>
        </c:ser>
        <c:ser>
          <c:idx val="29"/>
          <c:order val="2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42C9-4C26-B6F2-C2D43DAA0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197945152"/>
        <c:axId val="1"/>
      </c:barChart>
      <c:catAx>
        <c:axId val="1197945152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19794515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285624804259317E-2"/>
          <c:y val="0.11791383219954649"/>
          <c:w val="0.96742875039148135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A-4FD6-8F9A-3E11B071DD4B}"/>
            </c:ext>
          </c:extLst>
        </c:ser>
        <c:ser>
          <c:idx val="1"/>
          <c:order val="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7A-4FD6-8F9A-3E11B071DD4B}"/>
            </c:ext>
          </c:extLst>
        </c:ser>
        <c:ser>
          <c:idx val="2"/>
          <c:order val="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7A-4FD6-8F9A-3E11B071DD4B}"/>
            </c:ext>
          </c:extLst>
        </c:ser>
        <c:ser>
          <c:idx val="3"/>
          <c:order val="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7A-4FD6-8F9A-3E11B071DD4B}"/>
            </c:ext>
          </c:extLst>
        </c:ser>
        <c:ser>
          <c:idx val="4"/>
          <c:order val="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7A-4FD6-8F9A-3E11B071DD4B}"/>
            </c:ext>
          </c:extLst>
        </c:ser>
        <c:ser>
          <c:idx val="5"/>
          <c:order val="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47A-4FD6-8F9A-3E11B071DD4B}"/>
            </c:ext>
          </c:extLst>
        </c:ser>
        <c:ser>
          <c:idx val="6"/>
          <c:order val="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7A-4FD6-8F9A-3E11B071DD4B}"/>
            </c:ext>
          </c:extLst>
        </c:ser>
        <c:ser>
          <c:idx val="7"/>
          <c:order val="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47A-4FD6-8F9A-3E11B071DD4B}"/>
            </c:ext>
          </c:extLst>
        </c:ser>
        <c:ser>
          <c:idx val="8"/>
          <c:order val="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7A-4FD6-8F9A-3E11B071DD4B}"/>
            </c:ext>
          </c:extLst>
        </c:ser>
        <c:ser>
          <c:idx val="9"/>
          <c:order val="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47A-4FD6-8F9A-3E11B071DD4B}"/>
            </c:ext>
          </c:extLst>
        </c:ser>
        <c:ser>
          <c:idx val="10"/>
          <c:order val="1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47A-4FD6-8F9A-3E11B071DD4B}"/>
            </c:ext>
          </c:extLst>
        </c:ser>
        <c:ser>
          <c:idx val="11"/>
          <c:order val="1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47A-4FD6-8F9A-3E11B071DD4B}"/>
            </c:ext>
          </c:extLst>
        </c:ser>
        <c:ser>
          <c:idx val="12"/>
          <c:order val="1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47A-4FD6-8F9A-3E11B071DD4B}"/>
            </c:ext>
          </c:extLst>
        </c:ser>
        <c:ser>
          <c:idx val="13"/>
          <c:order val="1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47A-4FD6-8F9A-3E11B071DD4B}"/>
            </c:ext>
          </c:extLst>
        </c:ser>
        <c:ser>
          <c:idx val="14"/>
          <c:order val="1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47A-4FD6-8F9A-3E11B071DD4B}"/>
            </c:ext>
          </c:extLst>
        </c:ser>
        <c:ser>
          <c:idx val="15"/>
          <c:order val="1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E47A-4FD6-8F9A-3E11B071DD4B}"/>
            </c:ext>
          </c:extLst>
        </c:ser>
        <c:ser>
          <c:idx val="16"/>
          <c:order val="1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47A-4FD6-8F9A-3E11B071DD4B}"/>
            </c:ext>
          </c:extLst>
        </c:ser>
        <c:ser>
          <c:idx val="17"/>
          <c:order val="1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47A-4FD6-8F9A-3E11B071DD4B}"/>
            </c:ext>
          </c:extLst>
        </c:ser>
        <c:ser>
          <c:idx val="18"/>
          <c:order val="1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E47A-4FD6-8F9A-3E11B071DD4B}"/>
            </c:ext>
          </c:extLst>
        </c:ser>
        <c:ser>
          <c:idx val="19"/>
          <c:order val="1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E47A-4FD6-8F9A-3E11B071DD4B}"/>
            </c:ext>
          </c:extLst>
        </c:ser>
        <c:ser>
          <c:idx val="20"/>
          <c:order val="20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47A-4FD6-8F9A-3E11B071DD4B}"/>
            </c:ext>
          </c:extLst>
        </c:ser>
        <c:ser>
          <c:idx val="21"/>
          <c:order val="21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E47A-4FD6-8F9A-3E11B071DD4B}"/>
            </c:ext>
          </c:extLst>
        </c:ser>
        <c:ser>
          <c:idx val="22"/>
          <c:order val="22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E47A-4FD6-8F9A-3E11B071DD4B}"/>
            </c:ext>
          </c:extLst>
        </c:ser>
        <c:ser>
          <c:idx val="23"/>
          <c:order val="23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E47A-4FD6-8F9A-3E11B071DD4B}"/>
            </c:ext>
          </c:extLst>
        </c:ser>
        <c:ser>
          <c:idx val="24"/>
          <c:order val="24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47A-4FD6-8F9A-3E11B071DD4B}"/>
            </c:ext>
          </c:extLst>
        </c:ser>
        <c:ser>
          <c:idx val="25"/>
          <c:order val="25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E47A-4FD6-8F9A-3E11B071DD4B}"/>
            </c:ext>
          </c:extLst>
        </c:ser>
        <c:ser>
          <c:idx val="26"/>
          <c:order val="26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47A-4FD6-8F9A-3E11B071DD4B}"/>
            </c:ext>
          </c:extLst>
        </c:ser>
        <c:ser>
          <c:idx val="27"/>
          <c:order val="27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E47A-4FD6-8F9A-3E11B071DD4B}"/>
            </c:ext>
          </c:extLst>
        </c:ser>
        <c:ser>
          <c:idx val="28"/>
          <c:order val="28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E47A-4FD6-8F9A-3E11B071DD4B}"/>
            </c:ext>
          </c:extLst>
        </c:ser>
        <c:ser>
          <c:idx val="29"/>
          <c:order val="29"/>
          <c:spPr>
            <a:solidFill>
              <a:srgbClr val="C8C8C8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E47A-4FD6-8F9A-3E11B071D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315505455"/>
        <c:axId val="1"/>
      </c:barChart>
      <c:catAx>
        <c:axId val="1315505455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1550545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6971279373368148E-2"/>
          <c:y val="0.11791383219954649"/>
          <c:w val="0.96605744125326376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C-481A-AF52-03A7DC2DB96C}"/>
            </c:ext>
          </c:extLst>
        </c:ser>
        <c:ser>
          <c:idx val="1"/>
          <c:order val="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C-481A-AF52-03A7DC2DB96C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7C-481A-AF52-03A7DC2DB96C}"/>
            </c:ext>
          </c:extLst>
        </c:ser>
        <c:ser>
          <c:idx val="3"/>
          <c:order val="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7C-481A-AF52-03A7DC2DB96C}"/>
            </c:ext>
          </c:extLst>
        </c:ser>
        <c:ser>
          <c:idx val="4"/>
          <c:order val="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C-481A-AF52-03A7DC2DB96C}"/>
            </c:ext>
          </c:extLst>
        </c:ser>
        <c:ser>
          <c:idx val="5"/>
          <c:order val="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7C-481A-AF52-03A7DC2DB96C}"/>
            </c:ext>
          </c:extLst>
        </c:ser>
        <c:ser>
          <c:idx val="6"/>
          <c:order val="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7C-481A-AF52-03A7DC2DB96C}"/>
            </c:ext>
          </c:extLst>
        </c:ser>
        <c:ser>
          <c:idx val="7"/>
          <c:order val="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07C-481A-AF52-03A7DC2DB96C}"/>
            </c:ext>
          </c:extLst>
        </c:ser>
        <c:ser>
          <c:idx val="8"/>
          <c:order val="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7C-481A-AF52-03A7DC2DB96C}"/>
            </c:ext>
          </c:extLst>
        </c:ser>
        <c:ser>
          <c:idx val="9"/>
          <c:order val="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07C-481A-AF52-03A7DC2DB96C}"/>
            </c:ext>
          </c:extLst>
        </c:ser>
        <c:ser>
          <c:idx val="10"/>
          <c:order val="1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07C-481A-AF52-03A7DC2DB96C}"/>
            </c:ext>
          </c:extLst>
        </c:ser>
        <c:ser>
          <c:idx val="11"/>
          <c:order val="1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07C-481A-AF52-03A7DC2DB96C}"/>
            </c:ext>
          </c:extLst>
        </c:ser>
        <c:ser>
          <c:idx val="12"/>
          <c:order val="1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07C-481A-AF52-03A7DC2DB96C}"/>
            </c:ext>
          </c:extLst>
        </c:ser>
        <c:ser>
          <c:idx val="13"/>
          <c:order val="1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07C-481A-AF52-03A7DC2DB96C}"/>
            </c:ext>
          </c:extLst>
        </c:ser>
        <c:ser>
          <c:idx val="14"/>
          <c:order val="1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07C-481A-AF52-03A7DC2DB96C}"/>
            </c:ext>
          </c:extLst>
        </c:ser>
        <c:ser>
          <c:idx val="15"/>
          <c:order val="1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07C-481A-AF52-03A7DC2DB96C}"/>
            </c:ext>
          </c:extLst>
        </c:ser>
        <c:ser>
          <c:idx val="16"/>
          <c:order val="1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07C-481A-AF52-03A7DC2DB96C}"/>
            </c:ext>
          </c:extLst>
        </c:ser>
        <c:ser>
          <c:idx val="17"/>
          <c:order val="1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D07C-481A-AF52-03A7DC2DB96C}"/>
            </c:ext>
          </c:extLst>
        </c:ser>
        <c:ser>
          <c:idx val="18"/>
          <c:order val="1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07C-481A-AF52-03A7DC2DB96C}"/>
            </c:ext>
          </c:extLst>
        </c:ser>
        <c:ser>
          <c:idx val="19"/>
          <c:order val="1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07C-481A-AF52-03A7DC2DB96C}"/>
            </c:ext>
          </c:extLst>
        </c:ser>
        <c:ser>
          <c:idx val="20"/>
          <c:order val="20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07C-481A-AF52-03A7DC2DB96C}"/>
            </c:ext>
          </c:extLst>
        </c:ser>
        <c:ser>
          <c:idx val="21"/>
          <c:order val="21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07C-481A-AF52-03A7DC2DB96C}"/>
            </c:ext>
          </c:extLst>
        </c:ser>
        <c:ser>
          <c:idx val="22"/>
          <c:order val="22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07C-481A-AF52-03A7DC2DB96C}"/>
            </c:ext>
          </c:extLst>
        </c:ser>
        <c:ser>
          <c:idx val="23"/>
          <c:order val="23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D07C-481A-AF52-03A7DC2DB96C}"/>
            </c:ext>
          </c:extLst>
        </c:ser>
        <c:ser>
          <c:idx val="24"/>
          <c:order val="24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D07C-481A-AF52-03A7DC2DB96C}"/>
            </c:ext>
          </c:extLst>
        </c:ser>
        <c:ser>
          <c:idx val="25"/>
          <c:order val="25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07C-481A-AF52-03A7DC2DB96C}"/>
            </c:ext>
          </c:extLst>
        </c:ser>
        <c:ser>
          <c:idx val="26"/>
          <c:order val="26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D07C-481A-AF52-03A7DC2DB96C}"/>
            </c:ext>
          </c:extLst>
        </c:ser>
        <c:ser>
          <c:idx val="27"/>
          <c:order val="27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D07C-481A-AF52-03A7DC2DB96C}"/>
            </c:ext>
          </c:extLst>
        </c:ser>
        <c:ser>
          <c:idx val="28"/>
          <c:order val="28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D07C-481A-AF52-03A7DC2DB96C}"/>
            </c:ext>
          </c:extLst>
        </c:ser>
        <c:ser>
          <c:idx val="29"/>
          <c:order val="29"/>
          <c:spPr>
            <a:solidFill>
              <a:schemeClr val="bg2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D07C-481A-AF52-03A7DC2DB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197967232"/>
        <c:axId val="1"/>
      </c:barChart>
      <c:catAx>
        <c:axId val="1197967232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19796723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373831775700934E-2"/>
          <c:y val="4.0372670807453416E-2"/>
          <c:w val="0.93925233644859818"/>
          <c:h val="0.919254658385093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173861.6</c:v>
                </c:pt>
                <c:pt idx="1">
                  <c:v>24281</c:v>
                </c:pt>
                <c:pt idx="2">
                  <c:v>54060.800000000003</c:v>
                </c:pt>
                <c:pt idx="3">
                  <c:v>15763.2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4-4E2B-9CC9-4CCC38E69A05}"/>
            </c:ext>
          </c:extLst>
        </c:ser>
        <c:ser>
          <c:idx val="1"/>
          <c:order val="1"/>
          <c:spPr>
            <a:solidFill>
              <a:srgbClr val="C8C8C8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43465.4</c:v>
                </c:pt>
                <c:pt idx="1">
                  <c:v>5971</c:v>
                </c:pt>
                <c:pt idx="2">
                  <c:v>13515.2</c:v>
                </c:pt>
                <c:pt idx="3">
                  <c:v>3940.8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24-4E2B-9CC9-4CCC38E69A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006057408"/>
        <c:axId val="1"/>
      </c:barChart>
      <c:catAx>
        <c:axId val="10060574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7F7F7F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73861.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060574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373831775700934E-2"/>
          <c:y val="7.5362318840579715E-2"/>
          <c:w val="0.93925233644859818"/>
          <c:h val="0.84927536231884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70000</c:v>
                </c:pt>
                <c:pt idx="1">
                  <c:v>24281</c:v>
                </c:pt>
                <c:pt idx="2">
                  <c:v>54060.800000000003</c:v>
                </c:pt>
                <c:pt idx="3">
                  <c:v>15763.2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0B-403A-890A-741FFBD3AC22}"/>
            </c:ext>
          </c:extLst>
        </c:ser>
        <c:ser>
          <c:idx val="1"/>
          <c:order val="1"/>
          <c:spPr>
            <a:solidFill>
              <a:srgbClr val="C8C8C8"/>
            </a:solidFill>
            <a:ln w="19050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Sheet1!$A$2:$D$2</c:f>
              <c:numCache>
                <c:formatCode>General</c:formatCode>
                <c:ptCount val="4"/>
                <c:pt idx="0">
                  <c:v>20000</c:v>
                </c:pt>
                <c:pt idx="1">
                  <c:v>5971</c:v>
                </c:pt>
                <c:pt idx="2">
                  <c:v>13515.2</c:v>
                </c:pt>
                <c:pt idx="3">
                  <c:v>3940.8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0B-403A-890A-741FFBD3A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1832544208"/>
        <c:axId val="1"/>
      </c:barChart>
      <c:catAx>
        <c:axId val="18325442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7F7F7F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00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8325442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764272559852662E-3"/>
          <c:y val="0.25675675675675674"/>
          <c:w val="0.98084714548802943"/>
          <c:h val="0.5675675675675675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1A4A5D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66366366366366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380C-4A90-A917-8213CD8ABD27}"/>
                </c:ext>
              </c:extLst>
            </c:dLbl>
            <c:dLbl>
              <c:idx val="1"/>
              <c:layout>
                <c:manualLayout>
                  <c:x val="0"/>
                  <c:y val="-0.366366366366366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80C-4A90-A917-8213CD8ABD27}"/>
                </c:ext>
              </c:extLst>
            </c:dLbl>
            <c:dLbl>
              <c:idx val="2"/>
              <c:layout>
                <c:manualLayout>
                  <c:x val="0"/>
                  <c:y val="-0.366366366366366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380C-4A90-A917-8213CD8ABD27}"/>
                </c:ext>
              </c:extLst>
            </c:dLbl>
            <c:dLbl>
              <c:idx val="3"/>
              <c:layout>
                <c:manualLayout>
                  <c:x val="0"/>
                  <c:y val="-0.366366366366366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80C-4A90-A917-8213CD8ABD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0C-4A90-A917-8213CD8ABD27}"/>
            </c:ext>
          </c:extLst>
        </c:ser>
        <c:ser>
          <c:idx val="1"/>
          <c:order val="1"/>
          <c:spPr>
            <a:solidFill>
              <a:srgbClr val="316857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6.006006006006006E-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380C-4A90-A917-8213CD8ABD27}"/>
                </c:ext>
              </c:extLst>
            </c:dLbl>
            <c:dLbl>
              <c:idx val="1"/>
              <c:layout>
                <c:manualLayout>
                  <c:x val="0"/>
                  <c:y val="-0.1681681681681681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380C-4A90-A917-8213CD8ABD27}"/>
                </c:ext>
              </c:extLst>
            </c:dLbl>
            <c:dLbl>
              <c:idx val="2"/>
              <c:layout>
                <c:manualLayout>
                  <c:x val="0"/>
                  <c:y val="-0.1426426426426426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380C-4A90-A917-8213CD8ABD27}"/>
                </c:ext>
              </c:extLst>
            </c:dLbl>
            <c:dLbl>
              <c:idx val="3"/>
              <c:layout>
                <c:manualLayout>
                  <c:x val="0"/>
                  <c:y val="-0.3423423423423423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380C-4A90-A917-8213CD8ABD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6.7000000000000004E-2</c:v>
                </c:pt>
                <c:pt idx="1">
                  <c:v>0.35299999999999998</c:v>
                </c:pt>
                <c:pt idx="2">
                  <c:v>0.30599999999999999</c:v>
                </c:pt>
                <c:pt idx="3">
                  <c:v>0.91500000000000004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80C-4A90-A917-8213CD8ABD27}"/>
            </c:ext>
          </c:extLst>
        </c:ser>
        <c:ser>
          <c:idx val="2"/>
          <c:order val="2"/>
          <c:spPr>
            <a:solidFill>
              <a:srgbClr val="ACD7CA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2.1021021021021023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380C-4A90-A917-8213CD8ABD27}"/>
                </c:ext>
              </c:extLst>
            </c:dLbl>
            <c:dLbl>
              <c:idx val="1"/>
              <c:layout>
                <c:manualLayout>
                  <c:x val="0"/>
                  <c:y val="-0.10360360360360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380C-4A90-A917-8213CD8ABD27}"/>
                </c:ext>
              </c:extLst>
            </c:dLbl>
            <c:dLbl>
              <c:idx val="2"/>
              <c:layout>
                <c:manualLayout>
                  <c:x val="0"/>
                  <c:y val="-3.6036036036036036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380C-4A90-A917-8213CD8ABD27}"/>
                </c:ext>
              </c:extLst>
            </c:dLbl>
            <c:dLbl>
              <c:idx val="3"/>
              <c:layout>
                <c:manualLayout>
                  <c:x val="0"/>
                  <c:y val="-0.3303303303303303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380C-4A90-A917-8213CD8ABD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1.9300000000000001E-2</c:v>
                </c:pt>
                <c:pt idx="1">
                  <c:v>0.23799999999999999</c:v>
                </c:pt>
                <c:pt idx="2">
                  <c:v>0.11899999999999999</c:v>
                </c:pt>
                <c:pt idx="3">
                  <c:v>0.87370000000000003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80C-4A90-A917-8213CD8ABD27}"/>
            </c:ext>
          </c:extLst>
        </c:ser>
        <c:ser>
          <c:idx val="3"/>
          <c:order val="3"/>
          <c:spPr>
            <a:solidFill>
              <a:srgbClr val="E3F2ED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2.5525525525525526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380C-4A90-A917-8213CD8ABD27}"/>
                </c:ext>
              </c:extLst>
            </c:dLbl>
            <c:dLbl>
              <c:idx val="1"/>
              <c:layout>
                <c:manualLayout>
                  <c:x val="0"/>
                  <c:y val="-1.8018018018018018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380C-4A90-A917-8213CD8ABD27}"/>
                </c:ext>
              </c:extLst>
            </c:dLbl>
            <c:dLbl>
              <c:idx val="2"/>
              <c:layout>
                <c:manualLayout>
                  <c:x val="0"/>
                  <c:y val="1.5015015015015015E-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380C-4A90-A917-8213CD8ABD27}"/>
                </c:ext>
              </c:extLst>
            </c:dLbl>
            <c:dLbl>
              <c:idx val="3"/>
              <c:layout>
                <c:manualLayout>
                  <c:x val="0"/>
                  <c:y val="-0.3198198198198198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380C-4A90-A917-8213CD8ABD2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Sheet1!$A$4:$D$4</c:f>
              <c:numCache>
                <c:formatCode>General</c:formatCode>
                <c:ptCount val="4"/>
                <c:pt idx="0">
                  <c:v>1.06E-2</c:v>
                </c:pt>
                <c:pt idx="1">
                  <c:v>8.7400000000000005E-2</c:v>
                </c:pt>
                <c:pt idx="2">
                  <c:v>5.1880000000000003E-2</c:v>
                </c:pt>
                <c:pt idx="3">
                  <c:v>0.83599999999999997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380C-4A90-A917-8213CD8A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827790463"/>
        <c:axId val="1"/>
      </c:barChart>
      <c:catAx>
        <c:axId val="827790463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2779046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844629822732012E-2"/>
          <c:y val="0.19409761634506242"/>
          <c:w val="0.97831074035453602"/>
          <c:h val="0.673098751418842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1.021566401816118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DA6-415E-9DE6-B0F893476687}"/>
                </c:ext>
              </c:extLst>
            </c:dLbl>
            <c:dLbl>
              <c:idx val="1"/>
              <c:layout>
                <c:manualLayout>
                  <c:x val="0"/>
                  <c:y val="-3.4052213393870601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DA6-415E-9DE6-B0F893476687}"/>
                </c:ext>
              </c:extLst>
            </c:dLbl>
            <c:dLbl>
              <c:idx val="2"/>
              <c:layout>
                <c:manualLayout>
                  <c:x val="0"/>
                  <c:y val="-9.0805902383654935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DA6-415E-9DE6-B0F893476687}"/>
                </c:ext>
              </c:extLst>
            </c:dLbl>
            <c:dLbl>
              <c:idx val="3"/>
              <c:layout>
                <c:manualLayout>
                  <c:x val="0"/>
                  <c:y val="-0.1509648127128263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DA6-415E-9DE6-B0F89347668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1.8163207639328448E-2</c:v>
                </c:pt>
                <c:pt idx="1">
                  <c:v>7.8595566846274972E-2</c:v>
                </c:pt>
                <c:pt idx="2">
                  <c:v>0.15646338222927531</c:v>
                </c:pt>
                <c:pt idx="3">
                  <c:v>0.24091236709386721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A6-415E-9DE6-B0F893476687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3.1782065834279227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8DA6-415E-9DE6-B0F893476687}"/>
                </c:ext>
              </c:extLst>
            </c:dLbl>
            <c:dLbl>
              <c:idx val="1"/>
              <c:layout>
                <c:manualLayout>
                  <c:x val="0"/>
                  <c:y val="-0.1520998864926220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8DA6-415E-9DE6-B0F893476687}"/>
                </c:ext>
              </c:extLst>
            </c:dLbl>
            <c:dLbl>
              <c:idx val="2"/>
              <c:layout>
                <c:manualLayout>
                  <c:x val="0"/>
                  <c:y val="-0.17026106696935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8DA6-415E-9DE6-B0F893476687}"/>
                </c:ext>
              </c:extLst>
            </c:dLbl>
            <c:dLbl>
              <c:idx val="3"/>
              <c:layout>
                <c:manualLayout>
                  <c:x val="0"/>
                  <c:y val="-0.2099886492622020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8DA6-415E-9DE6-B0F89347668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7.6839859179969508E-2</c:v>
                </c:pt>
                <c:pt idx="1">
                  <c:v>0.2473599340107166</c:v>
                </c:pt>
                <c:pt idx="2">
                  <c:v>0.29484947747795898</c:v>
                </c:pt>
                <c:pt idx="3">
                  <c:v>0.4064350820645003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DA6-415E-9DE6-B0F893476687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3.8592508513053347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8DA6-415E-9DE6-B0F893476687}"/>
                </c:ext>
              </c:extLst>
            </c:dLbl>
            <c:dLbl>
              <c:idx val="1"/>
              <c:layout>
                <c:manualLayout>
                  <c:x val="0"/>
                  <c:y val="-0.172531214528944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8DA6-415E-9DE6-B0F893476687}"/>
                </c:ext>
              </c:extLst>
            </c:dLbl>
            <c:dLbl>
              <c:idx val="2"/>
              <c:layout>
                <c:manualLayout>
                  <c:x val="0"/>
                  <c:y val="-0.1940976163450624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8DA6-415E-9DE6-B0F893476687}"/>
                </c:ext>
              </c:extLst>
            </c:dLbl>
            <c:dLbl>
              <c:idx val="3"/>
              <c:layout>
                <c:manualLayout>
                  <c:x val="0"/>
                  <c:y val="-0.2451759364358683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8DA6-415E-9DE6-B0F89347668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8.6089275683975341E-2</c:v>
                </c:pt>
                <c:pt idx="1">
                  <c:v>0.303354508435421</c:v>
                </c:pt>
                <c:pt idx="2">
                  <c:v>0.35890170448893299</c:v>
                </c:pt>
                <c:pt idx="3">
                  <c:v>0.50098538043418139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DA6-415E-9DE6-B0F893476687}"/>
            </c:ext>
          </c:extLst>
        </c:ser>
        <c:ser>
          <c:idx val="3"/>
          <c:order val="3"/>
          <c:spPr>
            <a:solidFill>
              <a:schemeClr val="tx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598183881952327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8DA6-415E-9DE6-B0F893476687}"/>
                </c:ext>
              </c:extLst>
            </c:dLbl>
            <c:dLbl>
              <c:idx val="1"/>
              <c:layout>
                <c:manualLayout>
                  <c:x val="0"/>
                  <c:y val="-0.3825198637911464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8DA6-415E-9DE6-B0F893476687}"/>
                </c:ext>
              </c:extLst>
            </c:dLbl>
            <c:dLbl>
              <c:idx val="2"/>
              <c:layout>
                <c:manualLayout>
                  <c:x val="0"/>
                  <c:y val="-0.3870601589103291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8DA6-415E-9DE6-B0F893476687}"/>
                </c:ext>
              </c:extLst>
            </c:dLbl>
            <c:dLbl>
              <c:idx val="3"/>
              <c:layout>
                <c:manualLayout>
                  <c:x val="0"/>
                  <c:y val="-0.3995459704880817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8DA6-415E-9DE6-B0F89347668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Sheet1!$A$4:$D$4</c:f>
              <c:numCache>
                <c:formatCode>General</c:formatCode>
                <c:ptCount val="4"/>
                <c:pt idx="0">
                  <c:v>0.81258070468902588</c:v>
                </c:pt>
                <c:pt idx="1">
                  <c:v>0.87914556264877319</c:v>
                </c:pt>
                <c:pt idx="2">
                  <c:v>0.89158433675765991</c:v>
                </c:pt>
                <c:pt idx="3">
                  <c:v>0.92213749885559082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DA6-415E-9DE6-B0F893476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307623951"/>
        <c:axId val="1"/>
      </c:barChart>
      <c:catAx>
        <c:axId val="307623951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92213749885559082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30762395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844629822732012E-2"/>
          <c:y val="0.19409761634506242"/>
          <c:w val="0.97831074035453602"/>
          <c:h val="0.673098751418842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1.362088535754824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B9F-4595-912B-88678CD2EB9B}"/>
                </c:ext>
              </c:extLst>
            </c:dLbl>
            <c:dLbl>
              <c:idx val="1"/>
              <c:layout>
                <c:manualLayout>
                  <c:x val="0"/>
                  <c:y val="-1.362088535754824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B9F-4595-912B-88678CD2EB9B}"/>
                </c:ext>
              </c:extLst>
            </c:dLbl>
            <c:dLbl>
              <c:idx val="2"/>
              <c:layout>
                <c:manualLayout>
                  <c:x val="0"/>
                  <c:y val="-6.6969353007945515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B9F-4595-912B-88678CD2EB9B}"/>
                </c:ext>
              </c:extLst>
            </c:dLbl>
            <c:dLbl>
              <c:idx val="3"/>
              <c:layout>
                <c:manualLayout>
                  <c:x val="0"/>
                  <c:y val="-0.1350737797956867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B9F-4595-912B-88678CD2EB9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1.3566921093334801E-2</c:v>
                </c:pt>
                <c:pt idx="1">
                  <c:v>4.8498057042039883E-2</c:v>
                </c:pt>
                <c:pt idx="2">
                  <c:v>0.117780650943048</c:v>
                </c:pt>
                <c:pt idx="3">
                  <c:v>0.20566208402143679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9F-4595-912B-88678CD2EB9B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2.383654937570942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B9F-4595-912B-88678CD2EB9B}"/>
                </c:ext>
              </c:extLst>
            </c:dLbl>
            <c:dLbl>
              <c:idx val="1"/>
              <c:layout>
                <c:manualLayout>
                  <c:x val="0"/>
                  <c:y val="-0.1214528944381384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B9F-4595-912B-88678CD2EB9B}"/>
                </c:ext>
              </c:extLst>
            </c:dLbl>
            <c:dLbl>
              <c:idx val="2"/>
              <c:layout>
                <c:manualLayout>
                  <c:x val="0"/>
                  <c:y val="-0.1657207718501702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EB9F-4595-912B-88678CD2EB9B}"/>
                </c:ext>
              </c:extLst>
            </c:dLbl>
            <c:dLbl>
              <c:idx val="3"/>
              <c:layout>
                <c:manualLayout>
                  <c:x val="0"/>
                  <c:y val="-0.1997729852440408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B9F-4595-912B-88678CD2EB9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Sheet1!$A$2:$D$2</c:f>
              <c:numCache>
                <c:formatCode>General</c:formatCode>
                <c:ptCount val="4"/>
                <c:pt idx="0">
                  <c:v>6.1369559507057699E-2</c:v>
                </c:pt>
                <c:pt idx="1">
                  <c:v>0.18758828108331921</c:v>
                </c:pt>
                <c:pt idx="2">
                  <c:v>0.26893118482573758</c:v>
                </c:pt>
                <c:pt idx="3">
                  <c:v>0.35498239491952438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B9F-4595-912B-88678CD2EB9B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2.2701475595913734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B9F-4595-912B-88678CD2EB9B}"/>
                </c:ext>
              </c:extLst>
            </c:dLbl>
            <c:dLbl>
              <c:idx val="1"/>
              <c:layout>
                <c:manualLayout>
                  <c:x val="0"/>
                  <c:y val="-0.136208853575482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EB9F-4595-912B-88678CD2EB9B}"/>
                </c:ext>
              </c:extLst>
            </c:dLbl>
            <c:dLbl>
              <c:idx val="2"/>
              <c:layout>
                <c:manualLayout>
                  <c:x val="0"/>
                  <c:y val="-0.1759364358683314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B9F-4595-912B-88678CD2EB9B}"/>
                </c:ext>
              </c:extLst>
            </c:dLbl>
            <c:dLbl>
              <c:idx val="3"/>
              <c:layout>
                <c:manualLayout>
                  <c:x val="0"/>
                  <c:y val="-0.2179341657207718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EB9F-4595-912B-88678CD2EB9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Sheet1!$A$3:$D$3</c:f>
              <c:numCache>
                <c:formatCode>General</c:formatCode>
                <c:ptCount val="4"/>
                <c:pt idx="0">
                  <c:v>6.0684915017171791E-2</c:v>
                </c:pt>
                <c:pt idx="1">
                  <c:v>0.20664351801048189</c:v>
                </c:pt>
                <c:pt idx="2">
                  <c:v>0.29498200734678609</c:v>
                </c:pt>
                <c:pt idx="3">
                  <c:v>0.40234612510946921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B9F-4595-912B-88678CD2EB9B}"/>
            </c:ext>
          </c:extLst>
        </c:ser>
        <c:ser>
          <c:idx val="3"/>
          <c:order val="3"/>
          <c:spPr>
            <a:solidFill>
              <a:schemeClr val="tx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68898978433598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EB9F-4595-912B-88678CD2EB9B}"/>
                </c:ext>
              </c:extLst>
            </c:dLbl>
            <c:dLbl>
              <c:idx val="1"/>
              <c:layout>
                <c:manualLayout>
                  <c:x val="0"/>
                  <c:y val="-0.3859250851305334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EB9F-4595-912B-88678CD2EB9B}"/>
                </c:ext>
              </c:extLst>
            </c:dLbl>
            <c:dLbl>
              <c:idx val="2"/>
              <c:layout>
                <c:manualLayout>
                  <c:x val="0"/>
                  <c:y val="-0.3995459704880817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EB9F-4595-912B-88678CD2EB9B}"/>
                </c:ext>
              </c:extLst>
            </c:dLbl>
            <c:dLbl>
              <c:idx val="3"/>
              <c:layout>
                <c:manualLayout>
                  <c:x val="0"/>
                  <c:y val="-0.3984108967082860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EB9F-4595-912B-88678CD2EB9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Sheet1!$A$4:$D$4</c:f>
              <c:numCache>
                <c:formatCode>General</c:formatCode>
                <c:ptCount val="4"/>
                <c:pt idx="0">
                  <c:v>0.79134565591812134</c:v>
                </c:pt>
                <c:pt idx="1">
                  <c:v>0.83765310049057007</c:v>
                </c:pt>
                <c:pt idx="2">
                  <c:v>0.86971276998519897</c:v>
                </c:pt>
                <c:pt idx="3">
                  <c:v>0.86790859699249268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EB9F-4595-912B-88678CD2E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595402607"/>
        <c:axId val="1"/>
      </c:barChart>
      <c:catAx>
        <c:axId val="595402607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8697127699851989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9540260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336769759450172E-2"/>
          <c:y val="0.23479318734793186"/>
          <c:w val="0.9553264604810997"/>
          <c:h val="0.5304136253041362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AB9-4F3B-A99A-EB888CAD3F8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B9-4F3B-A99A-EB888CAD3F8B}"/>
            </c:ext>
          </c:extLst>
        </c:ser>
        <c:ser>
          <c:idx val="1"/>
          <c:order val="1"/>
          <c:spPr>
            <a:solidFill>
              <a:srgbClr val="D9D9D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AB9-4F3B-A99A-EB888CAD3F8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B9-4F3B-A99A-EB888CAD3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671554239"/>
        <c:axId val="1"/>
      </c:barChart>
      <c:catAx>
        <c:axId val="671554239"/>
        <c:scaling>
          <c:orientation val="maxMin"/>
        </c:scaling>
        <c:delete val="1"/>
        <c:axPos val="l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71554239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490987743330928E-2"/>
          <c:y val="0.11883252258512857"/>
          <c:w val="0.92501802451333814"/>
          <c:h val="0.799861014593467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8C8C8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417651146629603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8AF-4454-B928-D4AAD4BFDDE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7.8595566846274972E-2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AF-4454-B928-D4AAD4BFDDE8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64836692147324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18AF-4454-B928-D4AAD4BFDDE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0.2473599340107166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AF-4454-B928-D4AAD4BFDDE8}"/>
            </c:ext>
          </c:extLst>
        </c:ser>
        <c:ser>
          <c:idx val="2"/>
          <c:order val="2"/>
          <c:spPr>
            <a:solidFill>
              <a:schemeClr val="bg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384989576094510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800" b="1" kern="1200">
                      <a:solidFill>
                        <a:schemeClr val="tx1"/>
                      </a:solidFill>
                      <a:latin typeface="Avenir Next LT Pro"/>
                      <a:ea typeface="+mn-ea"/>
                      <a:cs typeface="Avenir Next LT Pro"/>
                    </a:defRPr>
                  </a:pPr>
                  <a:endParaRPr lang="de-DE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18AF-4454-B928-D4AAD4BFDDE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</c:f>
              <c:numCache>
                <c:formatCode>General</c:formatCode>
                <c:ptCount val="1"/>
                <c:pt idx="0">
                  <c:v>0.303354508435421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8AF-4454-B928-D4AAD4BFD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881804783"/>
        <c:axId val="1"/>
      </c:barChart>
      <c:catAx>
        <c:axId val="881804783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30335450843542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8180478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316308559351884E-2"/>
          <c:y val="0.11791383219954649"/>
          <c:w val="0.9633673828812962"/>
          <c:h val="0.764172335600907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00-4CDE-9BC0-E3128F2F3982}"/>
            </c:ext>
          </c:extLst>
        </c:ser>
        <c:ser>
          <c:idx val="1"/>
          <c:order val="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00-4CDE-9BC0-E3128F2F3982}"/>
            </c:ext>
          </c:extLst>
        </c:ser>
        <c:ser>
          <c:idx val="2"/>
          <c:order val="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Sheet1!$A$3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00-4CDE-9BC0-E3128F2F3982}"/>
            </c:ext>
          </c:extLst>
        </c:ser>
        <c:ser>
          <c:idx val="3"/>
          <c:order val="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Sheet1!$A$4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00-4CDE-9BC0-E3128F2F3982}"/>
            </c:ext>
          </c:extLst>
        </c:ser>
        <c:ser>
          <c:idx val="4"/>
          <c:order val="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Sheet1!$A$5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00-4CDE-9BC0-E3128F2F3982}"/>
            </c:ext>
          </c:extLst>
        </c:ser>
        <c:ser>
          <c:idx val="5"/>
          <c:order val="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00-4CDE-9BC0-E3128F2F3982}"/>
            </c:ext>
          </c:extLst>
        </c:ser>
        <c:ser>
          <c:idx val="6"/>
          <c:order val="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00-4CDE-9BC0-E3128F2F3982}"/>
            </c:ext>
          </c:extLst>
        </c:ser>
        <c:ser>
          <c:idx val="7"/>
          <c:order val="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900-4CDE-9BC0-E3128F2F3982}"/>
            </c:ext>
          </c:extLst>
        </c:ser>
        <c:ser>
          <c:idx val="8"/>
          <c:order val="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00-4CDE-9BC0-E3128F2F3982}"/>
            </c:ext>
          </c:extLst>
        </c:ser>
        <c:ser>
          <c:idx val="9"/>
          <c:order val="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Sheet1!$A$10</c:f>
              <c:numCache>
                <c:formatCode>General</c:formatCode>
                <c:ptCount val="1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900-4CDE-9BC0-E3128F2F3982}"/>
            </c:ext>
          </c:extLst>
        </c:ser>
        <c:ser>
          <c:idx val="10"/>
          <c:order val="1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Sheet1!$A$11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900-4CDE-9BC0-E3128F2F3982}"/>
            </c:ext>
          </c:extLst>
        </c:ser>
        <c:ser>
          <c:idx val="11"/>
          <c:order val="1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900-4CDE-9BC0-E3128F2F3982}"/>
            </c:ext>
          </c:extLst>
        </c:ser>
        <c:ser>
          <c:idx val="12"/>
          <c:order val="1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Sheet1!$A$13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900-4CDE-9BC0-E3128F2F3982}"/>
            </c:ext>
          </c:extLst>
        </c:ser>
        <c:ser>
          <c:idx val="13"/>
          <c:order val="1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Sheet1!$A$14</c:f>
              <c:numCache>
                <c:formatCode>General</c:formatCode>
                <c:ptCount val="1"/>
                <c:pt idx="0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900-4CDE-9BC0-E3128F2F3982}"/>
            </c:ext>
          </c:extLst>
        </c:ser>
        <c:ser>
          <c:idx val="14"/>
          <c:order val="1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Sheet1!$A$15</c:f>
              <c:numCache>
                <c:formatCode>General</c:formatCode>
                <c:ptCount val="1"/>
                <c:pt idx="0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900-4CDE-9BC0-E3128F2F3982}"/>
            </c:ext>
          </c:extLst>
        </c:ser>
        <c:ser>
          <c:idx val="15"/>
          <c:order val="1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Sheet1!$A$16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900-4CDE-9BC0-E3128F2F3982}"/>
            </c:ext>
          </c:extLst>
        </c:ser>
        <c:ser>
          <c:idx val="16"/>
          <c:order val="1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Sheet1!$A$17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900-4CDE-9BC0-E3128F2F3982}"/>
            </c:ext>
          </c:extLst>
        </c:ser>
        <c:ser>
          <c:idx val="17"/>
          <c:order val="1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Sheet1!$A$18</c:f>
              <c:numCache>
                <c:formatCode>General</c:formatCode>
                <c:ptCount val="1"/>
                <c:pt idx="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900-4CDE-9BC0-E3128F2F3982}"/>
            </c:ext>
          </c:extLst>
        </c:ser>
        <c:ser>
          <c:idx val="18"/>
          <c:order val="1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Sheet1!$A$19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900-4CDE-9BC0-E3128F2F3982}"/>
            </c:ext>
          </c:extLst>
        </c:ser>
        <c:ser>
          <c:idx val="19"/>
          <c:order val="1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Sheet1!$A$20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900-4CDE-9BC0-E3128F2F3982}"/>
            </c:ext>
          </c:extLst>
        </c:ser>
        <c:ser>
          <c:idx val="20"/>
          <c:order val="20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Sheet1!$A$21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900-4CDE-9BC0-E3128F2F3982}"/>
            </c:ext>
          </c:extLst>
        </c:ser>
        <c:ser>
          <c:idx val="21"/>
          <c:order val="21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900-4CDE-9BC0-E3128F2F3982}"/>
            </c:ext>
          </c:extLst>
        </c:ser>
        <c:ser>
          <c:idx val="22"/>
          <c:order val="22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Sheet1!$A$23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900-4CDE-9BC0-E3128F2F3982}"/>
            </c:ext>
          </c:extLst>
        </c:ser>
        <c:ser>
          <c:idx val="23"/>
          <c:order val="23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Sheet1!$A$24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900-4CDE-9BC0-E3128F2F3982}"/>
            </c:ext>
          </c:extLst>
        </c:ser>
        <c:ser>
          <c:idx val="24"/>
          <c:order val="24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Sheet1!$A$25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900-4CDE-9BC0-E3128F2F3982}"/>
            </c:ext>
          </c:extLst>
        </c:ser>
        <c:ser>
          <c:idx val="25"/>
          <c:order val="25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Sheet1!$A$26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900-4CDE-9BC0-E3128F2F3982}"/>
            </c:ext>
          </c:extLst>
        </c:ser>
        <c:ser>
          <c:idx val="26"/>
          <c:order val="26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900-4CDE-9BC0-E3128F2F3982}"/>
            </c:ext>
          </c:extLst>
        </c:ser>
        <c:ser>
          <c:idx val="27"/>
          <c:order val="27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Sheet1!$A$28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900-4CDE-9BC0-E3128F2F3982}"/>
            </c:ext>
          </c:extLst>
        </c:ser>
        <c:ser>
          <c:idx val="28"/>
          <c:order val="28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Sheet1!$A$29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900-4CDE-9BC0-E3128F2F3982}"/>
            </c:ext>
          </c:extLst>
        </c:ser>
        <c:ser>
          <c:idx val="29"/>
          <c:order val="29"/>
          <c:spPr>
            <a:solidFill>
              <a:srgbClr val="837F7F"/>
            </a:solidFill>
            <a:ln>
              <a:noFill/>
            </a:ln>
          </c:spPr>
          <c:invertIfNegative val="0"/>
          <c:val>
            <c:numRef>
              <c:f>Sheet1!$A$30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900-4CDE-9BC0-E3128F2F3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567124895"/>
        <c:axId val="1"/>
      </c:barChart>
      <c:catAx>
        <c:axId val="567124895"/>
        <c:scaling>
          <c:orientation val="minMax"/>
        </c:scaling>
        <c:delete val="1"/>
        <c:axPos val="b"/>
        <c:majorTickMark val="out"/>
        <c:minorTickMark val="none"/>
        <c:tickLblPos val="nextTo"/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712489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3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</a:t>
            </a:r>
            <a:r>
              <a:rPr lang="en-GB"/>
              <a:t>enriching ability to </a:t>
            </a:r>
            <a:r>
              <a:rPr lang="en-GB" b="1"/>
              <a:t>reason across underrepresented question types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2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Rougel</a:t>
            </a:r>
            <a:r>
              <a:rPr lang="en-US" b="1"/>
              <a:t>: </a:t>
            </a:r>
            <a:r>
              <a:rPr lang="en-US"/>
              <a:t>Longest common sequence, similarity sentence level, no paraphrasing</a:t>
            </a:r>
          </a:p>
          <a:p>
            <a:r>
              <a:rPr lang="en-US" b="1"/>
              <a:t>BLEU:</a:t>
            </a:r>
            <a:r>
              <a:rPr lang="en-US"/>
              <a:t> n-gram overlap, brevity </a:t>
            </a:r>
            <a:r>
              <a:rPr lang="en-US" err="1"/>
              <a:t>penalty,wording</a:t>
            </a:r>
            <a:r>
              <a:rPr lang="en-US"/>
              <a:t> sensitive, no paraphrasing</a:t>
            </a:r>
          </a:p>
          <a:p>
            <a:r>
              <a:rPr lang="en-US" b="1" err="1"/>
              <a:t>METEOR:</a:t>
            </a:r>
            <a:r>
              <a:rPr lang="en-US" err="1"/>
              <a:t>better</a:t>
            </a:r>
            <a:r>
              <a:rPr lang="en-US"/>
              <a:t> than BLEU -&gt;semantic </a:t>
            </a:r>
            <a:r>
              <a:rPr lang="en-US" err="1"/>
              <a:t>flexbiblity</a:t>
            </a:r>
            <a:r>
              <a:rPr lang="en-US"/>
              <a:t> </a:t>
            </a:r>
          </a:p>
          <a:p>
            <a:r>
              <a:rPr lang="en-US"/>
              <a:t>Match on- synonym/</a:t>
            </a:r>
            <a:r>
              <a:rPr lang="en-US" err="1"/>
              <a:t>stems&amp;paraphrasing</a:t>
            </a:r>
            <a:endParaRPr lang="en-US"/>
          </a:p>
          <a:p>
            <a:r>
              <a:rPr lang="en-US" err="1"/>
              <a:t>Pentalty</a:t>
            </a:r>
            <a:r>
              <a:rPr lang="en-US"/>
              <a:t> word order mismatch</a:t>
            </a:r>
          </a:p>
          <a:p>
            <a:r>
              <a:rPr lang="en-US" b="1" err="1"/>
              <a:t>BertScore</a:t>
            </a:r>
            <a:r>
              <a:rPr lang="en-US" b="1"/>
              <a:t>:</a:t>
            </a:r>
            <a:r>
              <a:rPr lang="en-US"/>
              <a:t> (similarity textual embeddings)paraphrase robust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Unlike precision/recall over n-grams (like ROUGE-1 or ROUGE-2), ROUGE-L captures </a:t>
            </a:r>
            <a:r>
              <a:rPr lang="en-US" b="1"/>
              <a:t>sequence-level structure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b="1"/>
              <a:t>BLEU score</a:t>
            </a:r>
            <a:r>
              <a:rPr lang="en-US"/>
              <a:t> (short for </a:t>
            </a:r>
            <a:r>
              <a:rPr lang="en-US" b="1"/>
              <a:t>Bilingual Evaluation Understudy</a:t>
            </a:r>
            <a:r>
              <a:rPr lang="en-US"/>
              <a:t>) is a widely used </a:t>
            </a:r>
            <a:r>
              <a:rPr lang="en-US" b="1"/>
              <a:t>automatic evaluation</a:t>
            </a:r>
          </a:p>
          <a:p>
            <a:r>
              <a:rPr lang="de-DE" err="1"/>
              <a:t>based</a:t>
            </a:r>
            <a:r>
              <a:rPr lang="de-DE"/>
              <a:t> on </a:t>
            </a:r>
            <a:r>
              <a:rPr lang="de-DE" b="1"/>
              <a:t>n-gram </a:t>
            </a:r>
            <a:r>
              <a:rPr lang="de-DE" b="1" err="1"/>
              <a:t>overlap</a:t>
            </a:r>
            <a:r>
              <a:rPr lang="de-DE"/>
              <a:t>.</a:t>
            </a:r>
          </a:p>
          <a:p>
            <a:r>
              <a:rPr lang="en-US"/>
              <a:t>Penalizes overly short outputs that might match reference n-grams but are incomplete.</a:t>
            </a:r>
            <a:endParaRPr lang="de-DE"/>
          </a:p>
          <a:p>
            <a:r>
              <a:rPr lang="de-DE" err="1"/>
              <a:t>Pn</a:t>
            </a:r>
            <a:r>
              <a:rPr lang="de-DE"/>
              <a:t>​=</a:t>
            </a:r>
            <a:r>
              <a:rPr lang="de-DE" err="1"/>
              <a:t>precision</a:t>
            </a:r>
            <a:r>
              <a:rPr lang="de-DE"/>
              <a:t> </a:t>
            </a:r>
            <a:r>
              <a:rPr lang="de-DE" err="1"/>
              <a:t>of</a:t>
            </a:r>
            <a:r>
              <a:rPr lang="de-DE"/>
              <a:t> n-gram, </a:t>
            </a:r>
            <a:r>
              <a:rPr lang="de-DE" err="1"/>
              <a:t>w_n</a:t>
            </a:r>
            <a:r>
              <a:rPr lang="de-DE"/>
              <a:t> </a:t>
            </a:r>
            <a:r>
              <a:rPr lang="de-DE" err="1"/>
              <a:t>weights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en-US"/>
              <a:t>Meteor addresses some of the weaknesses of BLEU</a:t>
            </a:r>
          </a:p>
          <a:p>
            <a:r>
              <a:rPr lang="en-US"/>
              <a:t>Try to find the best </a:t>
            </a:r>
            <a:r>
              <a:rPr lang="en-US" b="1"/>
              <a:t>one-to-one mapping</a:t>
            </a:r>
            <a:r>
              <a:rPr lang="en-US"/>
              <a:t> between words in the candidate and reference.</a:t>
            </a:r>
          </a:p>
          <a:p>
            <a:r>
              <a:rPr lang="en-US"/>
              <a:t>Matching is based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Exact matches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Stem matches</a:t>
            </a:r>
            <a:r>
              <a:rPr lang="en-US"/>
              <a:t> (e.g., “run” vs “running”)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Synonym matches</a:t>
            </a:r>
            <a:r>
              <a:rPr lang="en-US"/>
              <a:t> (e.g., “boy” vs “kid” via WordNet)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(Optionally) </a:t>
            </a:r>
            <a:r>
              <a:rPr lang="en-US" b="1"/>
              <a:t>Paraphrase matches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 err="1"/>
              <a:t>BERTScore</a:t>
            </a:r>
            <a:r>
              <a:rPr lang="en-US"/>
              <a:t> evaluates the </a:t>
            </a:r>
            <a:r>
              <a:rPr lang="en-US" b="1"/>
              <a:t>semantic similarity</a:t>
            </a:r>
            <a:r>
              <a:rPr lang="en-US"/>
              <a:t> between a </a:t>
            </a:r>
            <a:r>
              <a:rPr lang="en-US" b="1"/>
              <a:t>candidate sentence</a:t>
            </a:r>
            <a:r>
              <a:rPr lang="en-US"/>
              <a:t> and a </a:t>
            </a:r>
            <a:r>
              <a:rPr lang="en-US" b="1"/>
              <a:t>reference sentence</a:t>
            </a:r>
            <a:r>
              <a:rPr lang="en-US"/>
              <a:t> using contextual embeddings from </a:t>
            </a:r>
            <a:r>
              <a:rPr lang="en-US" b="1"/>
              <a:t>transformer models</a:t>
            </a:r>
            <a:r>
              <a:rPr lang="en-US"/>
              <a:t> like BERT,</a:t>
            </a:r>
          </a:p>
          <a:p>
            <a:endParaRPr lang="en-US"/>
          </a:p>
          <a:p>
            <a:r>
              <a:rPr lang="en-US" b="1"/>
              <a:t>Recall</a:t>
            </a:r>
            <a:r>
              <a:rPr lang="en-US"/>
              <a:t>: how much of the reference is captured by the candidate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2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FT vs RAG – discrete vs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2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BLEU n-gram </a:t>
            </a:r>
            <a:r>
              <a:rPr lang="en-US" err="1"/>
              <a:t>überlappung</a:t>
            </a:r>
            <a:endParaRPr lang="en-US"/>
          </a:p>
          <a:p>
            <a:r>
              <a:rPr lang="en-US"/>
              <a:t>Meteor: </a:t>
            </a:r>
          </a:p>
          <a:p>
            <a:endParaRPr lang="en-US"/>
          </a:p>
          <a:p>
            <a:r>
              <a:rPr lang="en-US"/>
              <a:t>BLEU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5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RAG besides FT?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LLM lack domain specific knowledge -&gt;  FT BUT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RAG: DYNAMIC, </a:t>
            </a:r>
            <a:r>
              <a:rPr lang="en-US" err="1">
                <a:ea typeface="Calibri"/>
                <a:cs typeface="Calibri"/>
              </a:rPr>
              <a:t>change,real</a:t>
            </a:r>
            <a:r>
              <a:rPr lang="en-US">
                <a:ea typeface="Calibri"/>
                <a:cs typeface="Calibri"/>
              </a:rPr>
              <a:t> time + CONTEXT tailored to the USER QUERY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-&gt; promising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LANGCHAIN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Pinecone DB knowledge base 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Med Q --&gt; 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RETRIEVE top k most rel. Contexts to query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AUGMENT baseline </a:t>
            </a:r>
            <a:r>
              <a:rPr lang="en-US" err="1">
                <a:ea typeface="Calibri"/>
                <a:cs typeface="Calibri"/>
              </a:rPr>
              <a:t>deepseek</a:t>
            </a:r>
            <a:r>
              <a:rPr lang="en-US">
                <a:ea typeface="Calibri"/>
                <a:cs typeface="Calibri"/>
              </a:rPr>
              <a:t> prompt with contexts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GENERATE answers</a:t>
            </a:r>
          </a:p>
          <a:p>
            <a:pPr marL="628650" lvl="1" indent="-171450">
              <a:buFont typeface="Courier New"/>
              <a:buChar char="o"/>
            </a:pPr>
            <a:endParaRPr lang="en-US">
              <a:ea typeface="Calibri"/>
              <a:cs typeface="Calibri"/>
            </a:endParaRPr>
          </a:p>
          <a:p>
            <a:pPr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VEC DB: 2 types sources: 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train </a:t>
            </a:r>
            <a:r>
              <a:rPr lang="en-US" err="1">
                <a:ea typeface="Calibri"/>
                <a:cs typeface="Calibri"/>
              </a:rPr>
              <a:t>strcutured</a:t>
            </a:r>
            <a:r>
              <a:rPr lang="en-US">
                <a:ea typeface="Calibri"/>
                <a:cs typeface="Calibri"/>
              </a:rPr>
              <a:t> questions: </a:t>
            </a:r>
            <a:r>
              <a:rPr lang="en-US" err="1">
                <a:ea typeface="Calibri"/>
                <a:cs typeface="Calibri"/>
              </a:rPr>
              <a:t>prepo</a:t>
            </a:r>
            <a:r>
              <a:rPr lang="en-US">
                <a:ea typeface="Calibri"/>
                <a:cs typeface="Calibri"/>
              </a:rPr>
              <a:t> -&gt;</a:t>
            </a:r>
            <a:r>
              <a:rPr lang="en-US" err="1">
                <a:ea typeface="Calibri"/>
                <a:cs typeface="Calibri"/>
              </a:rPr>
              <a:t>vecs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PUBMED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19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PUBMED:</a:t>
            </a: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CHALLENGE 1</a:t>
            </a:r>
            <a:r>
              <a:rPr lang="en-US">
                <a:ea typeface="Calibri"/>
                <a:cs typeface="Calibri"/>
              </a:rPr>
              <a:t> data amount: 400k Q  + </a:t>
            </a:r>
            <a:r>
              <a:rPr lang="en-US" err="1">
                <a:ea typeface="Calibri"/>
                <a:cs typeface="Calibri"/>
              </a:rPr>
              <a:t>emb</a:t>
            </a:r>
            <a:r>
              <a:rPr lang="en-US">
                <a:ea typeface="Calibri"/>
                <a:cs typeface="Calibri"/>
              </a:rPr>
              <a:t> alone for train in PINECONE</a:t>
            </a:r>
          </a:p>
          <a:p>
            <a:r>
              <a:rPr lang="en-US">
                <a:ea typeface="Calibri"/>
                <a:cs typeface="Calibri"/>
              </a:rPr>
              <a:t>-&gt; actual context / questions in google drive -&gt; retriever gave us only ID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b="1"/>
              <a:t>CHALLENGE 2 2.5 pubmed, too much -&gt; reduce to diverse set?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 more difficult since not medical experts -&gt; </a:t>
            </a:r>
          </a:p>
          <a:p>
            <a:r>
              <a:rPr lang="en-US">
                <a:ea typeface="Calibri"/>
                <a:cs typeface="Calibri"/>
              </a:rPr>
              <a:t>SOLUTION: </a:t>
            </a:r>
            <a:r>
              <a:rPr lang="en-US"/>
              <a:t> </a:t>
            </a:r>
            <a:r>
              <a:rPr lang="it-CH" b="1"/>
              <a:t>GLOBAL TOPIC </a:t>
            </a:r>
            <a:r>
              <a:rPr lang="it-CH" b="1" err="1"/>
              <a:t>mondeling</a:t>
            </a:r>
            <a:r>
              <a:rPr lang="it-CH"/>
              <a:t> </a:t>
            </a:r>
            <a:r>
              <a:rPr lang="it-CH" err="1"/>
              <a:t>as</a:t>
            </a:r>
            <a:r>
              <a:rPr lang="it-CH"/>
              <a:t> a strategy to </a:t>
            </a:r>
            <a:r>
              <a:rPr lang="it-CH" err="1"/>
              <a:t>find</a:t>
            </a:r>
            <a:r>
              <a:rPr lang="it-CH"/>
              <a:t> the </a:t>
            </a:r>
            <a:r>
              <a:rPr lang="it-CH" b="1"/>
              <a:t>global PUBMED </a:t>
            </a:r>
            <a:r>
              <a:rPr lang="it-CH" b="1" err="1"/>
              <a:t>topics</a:t>
            </a:r>
            <a:r>
              <a:rPr lang="it-CH"/>
              <a:t> -&gt; sample from </a:t>
            </a:r>
            <a:r>
              <a:rPr lang="it-CH" err="1"/>
              <a:t>those</a:t>
            </a:r>
            <a:r>
              <a:rPr lang="it-CH"/>
              <a:t> </a:t>
            </a:r>
            <a:r>
              <a:rPr lang="it-CH" err="1"/>
              <a:t>topics</a:t>
            </a:r>
            <a:endParaRPr lang="it-CH" err="1">
              <a:ea typeface="Calibri"/>
              <a:cs typeface="Calibri"/>
            </a:endParaRPr>
          </a:p>
          <a:p>
            <a:r>
              <a:rPr lang="it-CH">
                <a:ea typeface="Calibri"/>
                <a:cs typeface="Calibri"/>
              </a:rPr>
              <a:t>-&gt; </a:t>
            </a:r>
            <a:r>
              <a:rPr lang="it-CH" err="1">
                <a:ea typeface="Calibri"/>
                <a:cs typeface="Calibri"/>
              </a:rPr>
              <a:t>insert</a:t>
            </a:r>
            <a:r>
              <a:rPr lang="it-CH">
                <a:ea typeface="Calibri"/>
                <a:cs typeface="Calibri"/>
              </a:rPr>
              <a:t> subset </a:t>
            </a:r>
            <a:r>
              <a:rPr lang="it-CH" err="1">
                <a:ea typeface="Calibri"/>
                <a:cs typeface="Calibri"/>
              </a:rPr>
              <a:t>into</a:t>
            </a:r>
            <a:r>
              <a:rPr lang="it-CH">
                <a:ea typeface="Calibri"/>
                <a:cs typeface="Calibri"/>
              </a:rPr>
              <a:t> DB</a:t>
            </a:r>
          </a:p>
          <a:p>
            <a:endParaRPr lang="it-CH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it-CH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B6589-3655-593E-8EF3-577A370F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5E96C5-FC25-6E79-F14E-0D5834698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91EA95-F659-02BE-E569-217582A54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="1"/>
              <a:t>2.5 </a:t>
            </a:r>
            <a:r>
              <a:rPr lang="de-CH" b="1" err="1"/>
              <a:t>mio</a:t>
            </a:r>
            <a:r>
              <a:rPr lang="de-CH" b="1"/>
              <a:t> </a:t>
            </a:r>
            <a:r>
              <a:rPr lang="de-CH" b="1" err="1"/>
              <a:t>abstracts</a:t>
            </a:r>
            <a:r>
              <a:rPr lang="de-CH" b="1"/>
              <a:t> -&gt; </a:t>
            </a:r>
            <a:r>
              <a:rPr lang="de-CH" b="1" err="1"/>
              <a:t>randomly</a:t>
            </a:r>
            <a:r>
              <a:rPr lang="de-CH" b="1"/>
              <a:t> sample 250 k + </a:t>
            </a:r>
            <a:r>
              <a:rPr lang="de-CH" b="1" err="1"/>
              <a:t>preprocess</a:t>
            </a:r>
            <a:r>
              <a:rPr lang="de-CH" b="1"/>
              <a:t>  -&gt; </a:t>
            </a:r>
            <a:r>
              <a:rPr lang="de-CH" b="1" err="1"/>
              <a:t>cluster</a:t>
            </a:r>
            <a:r>
              <a:rPr lang="de-CH" b="1"/>
              <a:t> </a:t>
            </a:r>
            <a:r>
              <a:rPr lang="de-CH" b="1" err="1"/>
              <a:t>them</a:t>
            </a:r>
            <a:endParaRPr lang="en-US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b="1" err="1"/>
              <a:t>bioClinicalBert</a:t>
            </a:r>
            <a:r>
              <a:rPr lang="fr-CH"/>
              <a:t> -&gt; </a:t>
            </a:r>
            <a:r>
              <a:rPr lang="fr-CH" err="1"/>
              <a:t>embed</a:t>
            </a:r>
            <a:r>
              <a:rPr lang="fr-CH"/>
              <a:t> model for </a:t>
            </a:r>
            <a:r>
              <a:rPr lang="fr-CH" err="1"/>
              <a:t>our</a:t>
            </a:r>
            <a:r>
              <a:rPr lang="fr-CH"/>
              <a:t> </a:t>
            </a:r>
            <a:r>
              <a:rPr lang="fr-CH" err="1"/>
              <a:t>domain</a:t>
            </a:r>
            <a:endParaRPr lang="de-CH" err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err="1">
                <a:ea typeface="Calibri"/>
                <a:cs typeface="Calibri"/>
              </a:rPr>
              <a:t>Dimensionality</a:t>
            </a:r>
            <a:r>
              <a:rPr lang="fr-CH">
                <a:ea typeface="Calibri"/>
                <a:cs typeface="Calibri"/>
              </a:rPr>
              <a:t> </a:t>
            </a:r>
            <a:r>
              <a:rPr lang="fr-CH" err="1">
                <a:ea typeface="Calibri"/>
                <a:cs typeface="Calibri"/>
              </a:rPr>
              <a:t>reduction</a:t>
            </a:r>
            <a:r>
              <a:rPr lang="fr-CH">
                <a:ea typeface="Calibri"/>
                <a:cs typeface="Calibri"/>
              </a:rPr>
              <a:t> on </a:t>
            </a:r>
            <a:r>
              <a:rPr lang="fr-CH" err="1">
                <a:ea typeface="Calibri"/>
                <a:cs typeface="Calibri"/>
              </a:rPr>
              <a:t>embeddings</a:t>
            </a:r>
            <a:r>
              <a:rPr lang="fr-CH">
                <a:ea typeface="Calibri"/>
                <a:cs typeface="Calibri"/>
              </a:rPr>
              <a:t> (UMAP)</a:t>
            </a:r>
            <a:endParaRPr lang="fr-CH"/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Clustering -&gt; </a:t>
            </a:r>
            <a:r>
              <a:rPr lang="fr-CH" err="1">
                <a:ea typeface="Calibri"/>
                <a:cs typeface="Calibri"/>
              </a:rPr>
              <a:t>used</a:t>
            </a:r>
            <a:r>
              <a:rPr lang="fr-CH"/>
              <a:t> </a:t>
            </a:r>
            <a:r>
              <a:rPr lang="de-CH" b="1" err="1"/>
              <a:t>BERTopic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b="1" err="1"/>
              <a:t>discover</a:t>
            </a:r>
            <a:r>
              <a:rPr lang="fr-CH" b="1"/>
              <a:t> main topic structures </a:t>
            </a:r>
            <a:r>
              <a:rPr lang="fr-CH"/>
              <a:t>of PUBMED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27 topics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3D47C9-202C-781F-A69A-BE82E660A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0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52F75-FCDA-8A83-DB15-74D3BB662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A26ECD-0E5E-DDD5-CDA3-452CE5099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57BDC4-746C-607A-5624-DFB8788F5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fr-CH"/>
              <a:t>how </a:t>
            </a:r>
            <a:r>
              <a:rPr lang="fr-CH" err="1"/>
              <a:t>many</a:t>
            </a:r>
            <a:r>
              <a:rPr lang="fr-CH"/>
              <a:t> articles </a:t>
            </a:r>
            <a:r>
              <a:rPr lang="fr-CH" err="1"/>
              <a:t>belong</a:t>
            </a:r>
            <a:r>
              <a:rPr lang="fr-CH"/>
              <a:t> to </a:t>
            </a:r>
            <a:r>
              <a:rPr lang="fr-CH" err="1"/>
              <a:t>each</a:t>
            </a:r>
            <a:r>
              <a:rPr lang="fr-CH"/>
              <a:t> topic ?</a:t>
            </a: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Topic 7: </a:t>
            </a:r>
            <a:r>
              <a:rPr lang="fr-CH" err="1">
                <a:ea typeface="Calibri"/>
                <a:cs typeface="Calibri"/>
              </a:rPr>
              <a:t>bigger</a:t>
            </a:r>
            <a:r>
              <a:rPr lang="fr-CH">
                <a:ea typeface="Calibri"/>
                <a:cs typeface="Calibri"/>
              </a:rPr>
              <a:t> -&gt; MAP </a:t>
            </a: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Topic 5: </a:t>
            </a:r>
            <a:r>
              <a:rPr lang="fr-CH" b="1">
                <a:ea typeface="Calibri"/>
                <a:cs typeface="Calibri"/>
              </a:rPr>
              <a:t>280 </a:t>
            </a:r>
            <a:r>
              <a:rPr lang="fr-CH">
                <a:ea typeface="Calibri"/>
                <a:cs typeface="Calibri"/>
              </a:rPr>
              <a:t>abstracts in </a:t>
            </a:r>
            <a:r>
              <a:rPr lang="fr-CH" err="1">
                <a:ea typeface="Calibri"/>
                <a:cs typeface="Calibri"/>
              </a:rPr>
              <a:t>this</a:t>
            </a:r>
            <a:r>
              <a:rPr lang="fr-CH">
                <a:ea typeface="Calibri"/>
                <a:cs typeface="Calibri"/>
              </a:rPr>
              <a:t> topic group </a:t>
            </a:r>
            <a:r>
              <a:rPr lang="fr-CH" err="1">
                <a:ea typeface="Calibri"/>
                <a:cs typeface="Calibri"/>
              </a:rPr>
              <a:t>related</a:t>
            </a:r>
            <a:r>
              <a:rPr lang="fr-CH">
                <a:ea typeface="Calibri"/>
                <a:cs typeface="Calibri"/>
              </a:rPr>
              <a:t> to </a:t>
            </a:r>
            <a:r>
              <a:rPr lang="fr-CH" b="1" err="1">
                <a:ea typeface="Calibri"/>
                <a:cs typeface="Calibri"/>
              </a:rPr>
              <a:t>diabetes</a:t>
            </a:r>
            <a:r>
              <a:rPr lang="fr-CH" b="1">
                <a:ea typeface="Calibri"/>
                <a:cs typeface="Calibri"/>
              </a:rPr>
              <a:t> </a:t>
            </a:r>
            <a:r>
              <a:rPr lang="fr-CH" b="1" err="1">
                <a:ea typeface="Calibri"/>
                <a:cs typeface="Calibri"/>
              </a:rPr>
              <a:t>research</a:t>
            </a:r>
            <a:r>
              <a:rPr lang="fr-CH" b="1">
                <a:ea typeface="Calibri"/>
                <a:cs typeface="Calibri"/>
              </a:rPr>
              <a:t> -&gt; </a:t>
            </a:r>
            <a:r>
              <a:rPr lang="fr-CH" b="1" err="1">
                <a:ea typeface="Calibri"/>
                <a:cs typeface="Calibri"/>
              </a:rPr>
              <a:t>small</a:t>
            </a:r>
          </a:p>
          <a:p>
            <a:pPr marL="171450" indent="-171450">
              <a:buFont typeface="Arial"/>
              <a:buChar char="•"/>
            </a:pPr>
            <a:endParaRPr lang="fr-CH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b="1" err="1">
                <a:ea typeface="Calibri"/>
                <a:cs typeface="Calibri"/>
              </a:rPr>
              <a:t>Lets</a:t>
            </a:r>
            <a:r>
              <a:rPr lang="fr-CH" b="1">
                <a:ea typeface="Calibri"/>
                <a:cs typeface="Calibri"/>
              </a:rPr>
              <a:t> check out topics</a:t>
            </a:r>
          </a:p>
          <a:p>
            <a:endParaRPr lang="fr-CH" b="1">
              <a:ea typeface="Calibri"/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3FA717-5E8A-A99F-2DB1-ECF142D04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32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32A2-849A-22B2-80E5-4C87B99F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E91B3E-8706-E561-8CB6-D7B0E1890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31A65C-3ACE-0D3D-B0BF-9BD14F12D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>
              <a:buFont typeface="Arial"/>
              <a:buChar char="•"/>
            </a:pPr>
            <a:r>
              <a:rPr lang="fr-CH"/>
              <a:t> bar = </a:t>
            </a:r>
            <a:r>
              <a:rPr lang="fr-CH" b="1"/>
              <a:t>relevance of a </a:t>
            </a:r>
            <a:r>
              <a:rPr lang="fr-CH" b="1" err="1"/>
              <a:t>word</a:t>
            </a:r>
            <a:r>
              <a:rPr lang="fr-CH" b="1"/>
              <a:t> to </a:t>
            </a:r>
            <a:r>
              <a:rPr lang="fr-CH" b="1" err="1"/>
              <a:t>that</a:t>
            </a:r>
            <a:r>
              <a:rPr lang="fr-CH" b="1"/>
              <a:t> topic </a:t>
            </a:r>
            <a:r>
              <a:rPr lang="fr-CH" err="1"/>
              <a:t>based</a:t>
            </a:r>
            <a:r>
              <a:rPr lang="fr-CH"/>
              <a:t> on </a:t>
            </a:r>
            <a:r>
              <a:rPr lang="fr-CH" err="1"/>
              <a:t>its</a:t>
            </a:r>
            <a:r>
              <a:rPr lang="fr-CH"/>
              <a:t> </a:t>
            </a:r>
            <a:r>
              <a:rPr lang="fr-CH" b="1" err="1"/>
              <a:t>frequency</a:t>
            </a:r>
            <a:r>
              <a:rPr lang="fr-CH"/>
              <a:t> and </a:t>
            </a:r>
            <a:r>
              <a:rPr lang="fr-CH" b="1" err="1"/>
              <a:t>distinctiveness</a:t>
            </a:r>
            <a:endParaRPr lang="de-CH" err="1"/>
          </a:p>
          <a:p>
            <a:pPr marL="171450" lvl="1" indent="-171450">
              <a:buFont typeface="Arial"/>
              <a:buChar char="•"/>
            </a:pPr>
            <a:r>
              <a:rPr lang="de-CH"/>
              <a:t>Topic 0 = </a:t>
            </a:r>
            <a:r>
              <a:rPr lang="de-CH" err="1"/>
              <a:t>nutrition</a:t>
            </a:r>
            <a:r>
              <a:rPr lang="de-CH"/>
              <a:t> </a:t>
            </a:r>
            <a:r>
              <a:rPr lang="de-CH" err="1"/>
              <a:t>studies</a:t>
            </a:r>
            <a:r>
              <a:rPr lang="de-CH"/>
              <a:t>, </a:t>
            </a:r>
            <a:r>
              <a:rPr lang="de-CH" err="1"/>
              <a:t>keywords</a:t>
            </a:r>
            <a:r>
              <a:rPr lang="de-CH"/>
              <a:t> </a:t>
            </a:r>
            <a:r>
              <a:rPr lang="de-CH" i="1" err="1"/>
              <a:t>feed</a:t>
            </a:r>
            <a:r>
              <a:rPr lang="de-CH"/>
              <a:t>, </a:t>
            </a:r>
            <a:r>
              <a:rPr lang="de-CH" i="1" err="1"/>
              <a:t>diet</a:t>
            </a:r>
            <a:r>
              <a:rPr lang="de-CH"/>
              <a:t>, </a:t>
            </a:r>
            <a:r>
              <a:rPr lang="de-CH" i="1" err="1"/>
              <a:t>weight</a:t>
            </a:r>
            <a:r>
              <a:rPr lang="de-CH"/>
              <a:t> </a:t>
            </a:r>
            <a:r>
              <a:rPr lang="de-CH" err="1"/>
              <a:t>contribute</a:t>
            </a:r>
            <a:r>
              <a:rPr lang="de-CH"/>
              <a:t> </a:t>
            </a:r>
            <a:r>
              <a:rPr lang="de-CH" err="1"/>
              <a:t>most</a:t>
            </a:r>
          </a:p>
          <a:p>
            <a:pPr marL="171450" lvl="1" indent="-171450">
              <a:buFont typeface="Arial"/>
              <a:buChar char="•"/>
            </a:pPr>
            <a:r>
              <a:rPr lang="fr-CH"/>
              <a:t>Topic 3 -&gt; hormonal </a:t>
            </a:r>
            <a:r>
              <a:rPr lang="fr-CH" err="1"/>
              <a:t>health</a:t>
            </a:r>
            <a:endParaRPr lang="de-CH" err="1"/>
          </a:p>
          <a:p>
            <a:pPr marL="171450" lvl="1" indent="-171450">
              <a:buFont typeface="Arial"/>
              <a:buChar char="•"/>
            </a:pPr>
            <a:r>
              <a:rPr lang="fr-CH"/>
              <a:t>as a non </a:t>
            </a:r>
            <a:r>
              <a:rPr lang="fr-CH" err="1"/>
              <a:t>medical</a:t>
            </a:r>
            <a:r>
              <a:rPr lang="fr-CH"/>
              <a:t> expert: </a:t>
            </a:r>
            <a:r>
              <a:rPr lang="fr-CH" err="1"/>
              <a:t>makes</a:t>
            </a:r>
            <a:r>
              <a:rPr lang="fr-CH"/>
              <a:t> </a:t>
            </a:r>
            <a:r>
              <a:rPr lang="fr-CH" err="1"/>
              <a:t>sense</a:t>
            </a:r>
            <a:endParaRPr lang="de-CH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endParaRPr lang="de-CH" sz="1200" kern="1200">
              <a:solidFill>
                <a:schemeClr val="tx1"/>
              </a:solidFill>
              <a:effectLst/>
              <a:latin typeface="+mn-lt"/>
              <a:ea typeface="Calibri"/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91B327-F5A8-230E-B992-CA384F1CD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</a:t>
            </a:r>
            <a:r>
              <a:rPr lang="de-DE" b="1"/>
              <a:t>So </a:t>
            </a:r>
            <a:r>
              <a:rPr lang="de-DE" b="1" err="1"/>
              <a:t>we</a:t>
            </a:r>
            <a:r>
              <a:rPr lang="de-DE" b="1"/>
              <a:t> all </a:t>
            </a:r>
            <a:r>
              <a:rPr lang="de-DE" b="1" err="1"/>
              <a:t>know</a:t>
            </a:r>
            <a:r>
              <a:rPr lang="de-DE" b="1"/>
              <a:t> </a:t>
            </a:r>
            <a:r>
              <a:rPr lang="de-DE" b="1" err="1"/>
              <a:t>this</a:t>
            </a:r>
            <a:r>
              <a:rPr lang="de-DE" b="1"/>
              <a:t> </a:t>
            </a:r>
            <a:r>
              <a:rPr lang="de-DE" b="1" err="1"/>
              <a:t>feeling</a:t>
            </a:r>
            <a:r>
              <a:rPr lang="de-DE" b="1"/>
              <a:t> and </a:t>
            </a:r>
            <a:r>
              <a:rPr lang="de-DE" b="1" err="1"/>
              <a:t>know</a:t>
            </a:r>
            <a:r>
              <a:rPr lang="de-DE" b="1"/>
              <a:t> </a:t>
            </a:r>
            <a:r>
              <a:rPr lang="de-DE" b="1" err="1"/>
              <a:t>how</a:t>
            </a:r>
            <a:r>
              <a:rPr lang="de-DE" b="1"/>
              <a:t> </a:t>
            </a:r>
            <a:r>
              <a:rPr lang="de-DE" b="1" err="1"/>
              <a:t>inaccurate</a:t>
            </a:r>
            <a:r>
              <a:rPr lang="de-DE" b="1"/>
              <a:t> </a:t>
            </a:r>
            <a:r>
              <a:rPr lang="de-DE" b="1" err="1"/>
              <a:t>some</a:t>
            </a:r>
            <a:r>
              <a:rPr lang="de-DE" b="1"/>
              <a:t> </a:t>
            </a:r>
            <a:r>
              <a:rPr lang="de-DE" b="1" err="1"/>
              <a:t>medical</a:t>
            </a:r>
            <a:r>
              <a:rPr lang="de-DE" b="1"/>
              <a:t> </a:t>
            </a:r>
            <a:r>
              <a:rPr lang="de-DE" b="1" err="1"/>
              <a:t>information</a:t>
            </a:r>
            <a:r>
              <a:rPr lang="de-DE" b="1"/>
              <a:t> </a:t>
            </a:r>
            <a:r>
              <a:rPr lang="de-DE" b="1" err="1"/>
              <a:t>may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whether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b="1" err="1"/>
              <a:t>Chatgpt</a:t>
            </a:r>
            <a:r>
              <a:rPr lang="de-DE" b="1"/>
              <a:t> </a:t>
            </a:r>
            <a:r>
              <a:rPr lang="de-DE" b="1" err="1"/>
              <a:t>or</a:t>
            </a:r>
            <a:r>
              <a:rPr lang="de-DE" b="1"/>
              <a:t> a quick </a:t>
            </a:r>
            <a:r>
              <a:rPr lang="de-DE" b="1" err="1"/>
              <a:t>google</a:t>
            </a:r>
            <a:r>
              <a:rPr lang="de-DE" b="1"/>
              <a:t> </a:t>
            </a:r>
            <a:r>
              <a:rPr lang="de-DE" b="1" err="1"/>
              <a:t>search</a:t>
            </a:r>
            <a:endParaRPr lang="de-DE" b="1"/>
          </a:p>
          <a:p>
            <a:r>
              <a:rPr lang="de-DE"/>
              <a:t>-Both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project</a:t>
            </a:r>
            <a:r>
              <a:rPr lang="de-DE"/>
              <a:t> and </a:t>
            </a:r>
            <a:r>
              <a:rPr lang="de-DE" err="1"/>
              <a:t>the</a:t>
            </a:r>
            <a:r>
              <a:rPr lang="de-DE"/>
              <a:t> initial </a:t>
            </a:r>
            <a:r>
              <a:rPr lang="de-DE" err="1"/>
              <a:t>challenge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took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solve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huge</a:t>
            </a:r>
            <a:r>
              <a:rPr lang="de-DE"/>
              <a:t> </a:t>
            </a:r>
            <a:r>
              <a:rPr lang="de-DE" err="1"/>
              <a:t>problem</a:t>
            </a:r>
            <a:r>
              <a:rPr lang="de-DE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7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fr-CH" err="1"/>
              <a:t>From</a:t>
            </a:r>
            <a:r>
              <a:rPr lang="fr-CH"/>
              <a:t> 250 k </a:t>
            </a:r>
            <a:r>
              <a:rPr lang="fr-CH" err="1"/>
              <a:t>clustered</a:t>
            </a:r>
            <a:r>
              <a:rPr lang="fr-CH"/>
              <a:t> abstracts </a:t>
            </a:r>
            <a:r>
              <a:rPr lang="fr-CH" err="1"/>
              <a:t>sample</a:t>
            </a:r>
            <a:r>
              <a:rPr lang="fr-CH"/>
              <a:t> 15 k docs </a:t>
            </a:r>
            <a:r>
              <a:rPr lang="fr-CH" err="1"/>
              <a:t>from</a:t>
            </a:r>
            <a:r>
              <a:rPr lang="fr-CH"/>
              <a:t> the clusters</a:t>
            </a:r>
            <a:endParaRPr lang="de-CH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CH"/>
              <a:t>For </a:t>
            </a:r>
            <a:r>
              <a:rPr lang="fr-CH" err="1"/>
              <a:t>each</a:t>
            </a:r>
            <a:r>
              <a:rPr lang="fr-CH"/>
              <a:t> of 155 k items -&gt; </a:t>
            </a:r>
            <a:r>
              <a:rPr lang="fr-CH" b="1"/>
              <a:t>not </a:t>
            </a:r>
            <a:r>
              <a:rPr lang="fr-CH" b="1" err="1"/>
              <a:t>considering</a:t>
            </a:r>
            <a:r>
              <a:rPr lang="fr-CH" b="1"/>
              <a:t> TM </a:t>
            </a:r>
            <a:r>
              <a:rPr lang="fr-CH" b="1" err="1"/>
              <a:t>anymore</a:t>
            </a:r>
            <a:endParaRPr lang="fr-CH" b="1" err="1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CH"/>
              <a:t>DOC LEVEL-&gt; key phrase extraction -&gt; PINECONE </a:t>
            </a:r>
            <a:r>
              <a:rPr lang="fr-CH" err="1"/>
              <a:t>embedding</a:t>
            </a:r>
            <a:r>
              <a:rPr lang="fr-CH"/>
              <a:t> </a:t>
            </a:r>
            <a:endParaRPr lang="de-CH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de-CH" sz="1200" kern="1200">
              <a:solidFill>
                <a:schemeClr val="tx1"/>
              </a:solidFill>
              <a:effectLst/>
              <a:latin typeface="+mn-lt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64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,Sans-Serif"/>
              <a:buChar char="-"/>
            </a:pPr>
            <a:r>
              <a:rPr lang="fr-CH"/>
              <a:t>PINECONE </a:t>
            </a:r>
            <a:r>
              <a:rPr lang="fr-CH" err="1"/>
              <a:t>embedding</a:t>
            </a:r>
            <a:r>
              <a:rPr lang="fr-CH"/>
              <a:t> PUBMED -&gt; </a:t>
            </a:r>
            <a:r>
              <a:rPr lang="fr-CH" err="1"/>
              <a:t>filled</a:t>
            </a:r>
            <a:r>
              <a:rPr lang="fr-CH"/>
              <a:t> </a:t>
            </a:r>
            <a:r>
              <a:rPr lang="fr-CH" err="1"/>
              <a:t>knowledge</a:t>
            </a:r>
            <a:r>
              <a:rPr lang="fr-CH"/>
              <a:t> base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31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err="1"/>
              <a:t>implemented</a:t>
            </a:r>
            <a:r>
              <a:rPr lang="fr-CH" b="1"/>
              <a:t> </a:t>
            </a:r>
            <a:r>
              <a:rPr lang="fr-CH"/>
              <a:t>the pipeline: </a:t>
            </a:r>
            <a:r>
              <a:rPr lang="fr-CH" b="1"/>
              <a:t>monitor</a:t>
            </a:r>
            <a:r>
              <a:rPr lang="fr-CH"/>
              <a:t> the </a:t>
            </a:r>
            <a:r>
              <a:rPr lang="fr-CH" err="1"/>
              <a:t>entire</a:t>
            </a:r>
            <a:r>
              <a:rPr lang="fr-CH"/>
              <a:t> </a:t>
            </a:r>
            <a:r>
              <a:rPr lang="fr-CH" b="1"/>
              <a:t>RETRIEVAL</a:t>
            </a:r>
            <a:r>
              <a:rPr lang="fr-CH"/>
              <a:t> process ?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b="1">
                <a:ea typeface="Calibri"/>
                <a:cs typeface="Calibri"/>
              </a:rPr>
              <a:t>TOTAL RETRIEVED CONTEXTS FOR EVALUATION of NAIVE RAG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Evaluation on 1000 </a:t>
            </a:r>
            <a:r>
              <a:rPr lang="fr-CH" err="1">
                <a:ea typeface="Calibri"/>
                <a:cs typeface="Calibri"/>
              </a:rPr>
              <a:t>queries</a:t>
            </a:r>
            <a:r>
              <a:rPr lang="fr-CH">
                <a:ea typeface="Calibri"/>
                <a:cs typeface="Calibri"/>
              </a:rPr>
              <a:t> / questions per type and </a:t>
            </a:r>
            <a:r>
              <a:rPr lang="fr-CH" err="1">
                <a:ea typeface="Calibri"/>
                <a:cs typeface="Calibri"/>
              </a:rPr>
              <a:t>each</a:t>
            </a:r>
            <a:r>
              <a:rPr lang="fr-CH">
                <a:ea typeface="Calibri"/>
                <a:cs typeface="Calibri"/>
              </a:rPr>
              <a:t> </a:t>
            </a:r>
            <a:r>
              <a:rPr lang="fr-CH" err="1">
                <a:ea typeface="Calibri"/>
                <a:cs typeface="Calibri"/>
              </a:rPr>
              <a:t>retrieving</a:t>
            </a:r>
            <a:r>
              <a:rPr lang="fr-CH">
                <a:ea typeface="Calibri"/>
                <a:cs typeface="Calibri"/>
              </a:rPr>
              <a:t> top 5 </a:t>
            </a:r>
            <a:r>
              <a:rPr lang="fr-CH" err="1">
                <a:ea typeface="Calibri"/>
                <a:cs typeface="Calibri"/>
              </a:rPr>
              <a:t>conteexts</a:t>
            </a:r>
            <a:r>
              <a:rPr lang="fr-CH">
                <a:ea typeface="Calibri"/>
                <a:cs typeface="Calibri"/>
              </a:rPr>
              <a:t> = total 5 k </a:t>
            </a:r>
            <a:r>
              <a:rPr lang="fr-CH" err="1">
                <a:ea typeface="Calibri"/>
                <a:cs typeface="Calibri"/>
              </a:rPr>
              <a:t>contexts</a:t>
            </a:r>
            <a:endParaRPr lang="fr-CH" err="1"/>
          </a:p>
          <a:p>
            <a:pPr marL="171450" indent="-171450">
              <a:buFont typeface="Arial"/>
              <a:buChar char="•"/>
            </a:pPr>
            <a:endParaRPr lang="fr-CH">
              <a:ea typeface="Calibri"/>
              <a:cs typeface="Calibri"/>
            </a:endParaRPr>
          </a:p>
          <a:p>
            <a:pPr lvl="1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MH / SA -&gt; </a:t>
            </a:r>
            <a:r>
              <a:rPr lang="fr-CH" err="1">
                <a:ea typeface="Calibri"/>
                <a:cs typeface="Calibri"/>
              </a:rPr>
              <a:t>smaller</a:t>
            </a:r>
            <a:r>
              <a:rPr lang="fr-CH">
                <a:ea typeface="Calibri"/>
                <a:cs typeface="Calibri"/>
              </a:rPr>
              <a:t> question set </a:t>
            </a:r>
          </a:p>
          <a:p>
            <a:pPr marL="285750" lvl="1"/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Question ASKED -&gt; CONTEXT RETRIEVED</a:t>
            </a:r>
          </a:p>
          <a:p>
            <a:pPr marL="171450" indent="-171450">
              <a:buFont typeface="Arial"/>
              <a:buChar char="•"/>
            </a:pPr>
            <a:endParaRPr lang="fr-CH"/>
          </a:p>
          <a:p>
            <a:pPr marL="171450" indent="-171450">
              <a:buFont typeface="Arial"/>
              <a:buChar char="•"/>
            </a:pPr>
            <a:r>
              <a:rPr lang="fr-CH" err="1"/>
              <a:t>With</a:t>
            </a:r>
            <a:r>
              <a:rPr lang="fr-CH"/>
              <a:t> </a:t>
            </a:r>
            <a:r>
              <a:rPr lang="fr-CH" err="1"/>
              <a:t>this</a:t>
            </a:r>
            <a:r>
              <a:rPr lang="fr-CH"/>
              <a:t> set up = </a:t>
            </a:r>
            <a:r>
              <a:rPr lang="fr-CH" err="1"/>
              <a:t>discover</a:t>
            </a:r>
            <a:r>
              <a:rPr lang="fr-CH"/>
              <a:t> </a:t>
            </a:r>
            <a:r>
              <a:rPr lang="fr-CH" err="1"/>
              <a:t>that</a:t>
            </a:r>
            <a:r>
              <a:rPr lang="fr-CH"/>
              <a:t>  RAG RETRIEVER </a:t>
            </a:r>
            <a:r>
              <a:rPr lang="fr-CH" err="1"/>
              <a:t>is</a:t>
            </a:r>
            <a:r>
              <a:rPr lang="fr-CH"/>
              <a:t> </a:t>
            </a:r>
            <a:r>
              <a:rPr lang="fr-CH" b="1" err="1"/>
              <a:t>heavily</a:t>
            </a:r>
            <a:r>
              <a:rPr lang="fr-CH" b="1"/>
              <a:t> </a:t>
            </a:r>
            <a:r>
              <a:rPr lang="fr-CH" b="1" err="1"/>
              <a:t>biased</a:t>
            </a:r>
            <a:r>
              <a:rPr lang="fr-CH" b="1"/>
              <a:t> </a:t>
            </a:r>
            <a:r>
              <a:rPr lang="fr-CH" b="1" err="1"/>
              <a:t>towards</a:t>
            </a:r>
            <a:r>
              <a:rPr lang="fr-CH" b="1"/>
              <a:t> the question type </a:t>
            </a:r>
            <a:r>
              <a:rPr lang="fr-CH"/>
              <a:t> of the </a:t>
            </a:r>
            <a:r>
              <a:rPr lang="fr-CH" err="1"/>
              <a:t>query</a:t>
            </a:r>
            <a:r>
              <a:rPr lang="fr-CH"/>
              <a:t> 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/>
              <a:t>-&gt; for MC </a:t>
            </a:r>
            <a:r>
              <a:rPr lang="fr-CH" err="1"/>
              <a:t>query</a:t>
            </a:r>
            <a:r>
              <a:rPr lang="fr-CH"/>
              <a:t>, </a:t>
            </a:r>
            <a:r>
              <a:rPr lang="fr-CH" err="1"/>
              <a:t>retrives</a:t>
            </a:r>
            <a:r>
              <a:rPr lang="fr-CH"/>
              <a:t> MC </a:t>
            </a:r>
            <a:r>
              <a:rPr lang="fr-CH" err="1"/>
              <a:t>answer</a:t>
            </a:r>
            <a:r>
              <a:rPr lang="fr-CH"/>
              <a:t>-&gt;</a:t>
            </a:r>
            <a:r>
              <a:rPr lang="fr-CH" b="1"/>
              <a:t> more type</a:t>
            </a:r>
          </a:p>
          <a:p>
            <a:r>
              <a:rPr lang="fr-CH" b="1"/>
              <a:t>!!!! </a:t>
            </a:r>
            <a:r>
              <a:rPr lang="fr-CH" b="1" err="1"/>
              <a:t>less</a:t>
            </a:r>
            <a:r>
              <a:rPr lang="fr-CH" b="1"/>
              <a:t> content </a:t>
            </a:r>
            <a:r>
              <a:rPr lang="fr-CH" b="1" err="1"/>
              <a:t>oriented</a:t>
            </a:r>
            <a:r>
              <a:rPr lang="fr-CH" b="1"/>
              <a:t> !!! </a:t>
            </a:r>
            <a:endParaRPr lang="fr-CH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err="1"/>
              <a:t>Mitigate</a:t>
            </a:r>
            <a:r>
              <a:rPr lang="fr-CH"/>
              <a:t>-&gt;  </a:t>
            </a:r>
            <a:r>
              <a:rPr lang="fr-CH" b="1" err="1"/>
              <a:t>pubmed</a:t>
            </a:r>
            <a:r>
              <a:rPr lang="fr-CH" b="1"/>
              <a:t> -&gt; </a:t>
            </a:r>
            <a:r>
              <a:rPr lang="fr-CH" b="1" err="1"/>
              <a:t>inserted</a:t>
            </a:r>
            <a:r>
              <a:rPr lang="fr-CH" b="1"/>
              <a:t>( </a:t>
            </a:r>
            <a:r>
              <a:rPr lang="fr-CH" b="1" err="1"/>
              <a:t>less</a:t>
            </a:r>
            <a:r>
              <a:rPr lang="fr-CH" b="1"/>
              <a:t> data)   &gt; </a:t>
            </a:r>
            <a:r>
              <a:rPr lang="fr-CH" b="1" err="1"/>
              <a:t>considered</a:t>
            </a:r>
            <a:r>
              <a:rPr lang="fr-CH" b="1"/>
              <a:t> in future -&gt; </a:t>
            </a:r>
            <a:r>
              <a:rPr lang="fr-CH" b="1" err="1"/>
              <a:t>might</a:t>
            </a:r>
            <a:r>
              <a:rPr lang="fr-CH" b="1"/>
              <a:t> me </a:t>
            </a:r>
            <a:r>
              <a:rPr lang="fr-CH" b="1" err="1"/>
              <a:t>our</a:t>
            </a:r>
            <a:r>
              <a:rPr lang="fr-CH" b="1"/>
              <a:t> main RAG </a:t>
            </a:r>
            <a:r>
              <a:rPr lang="fr-CH" b="1" err="1"/>
              <a:t>problem</a:t>
            </a:r>
            <a:endParaRPr lang="fr-CH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21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 err="1"/>
              <a:t>implemented</a:t>
            </a:r>
            <a:r>
              <a:rPr lang="fr-CH" b="1"/>
              <a:t> </a:t>
            </a:r>
            <a:r>
              <a:rPr lang="fr-CH"/>
              <a:t>the pipeline: </a:t>
            </a:r>
            <a:r>
              <a:rPr lang="fr-CH" b="1"/>
              <a:t>monitor</a:t>
            </a:r>
            <a:r>
              <a:rPr lang="fr-CH"/>
              <a:t> the </a:t>
            </a:r>
            <a:r>
              <a:rPr lang="fr-CH" err="1"/>
              <a:t>entire</a:t>
            </a:r>
            <a:r>
              <a:rPr lang="fr-CH"/>
              <a:t> </a:t>
            </a:r>
            <a:r>
              <a:rPr lang="fr-CH" b="1"/>
              <a:t>RETRIEVAL</a:t>
            </a:r>
            <a:r>
              <a:rPr lang="fr-CH"/>
              <a:t> process ?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b="1">
                <a:ea typeface="Calibri"/>
                <a:cs typeface="Calibri"/>
              </a:rPr>
              <a:t>TOTAL RETRIEVED CONTEXTS FOR EVALUATION of NAIVE RAG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Evaluation on 1000 </a:t>
            </a:r>
            <a:r>
              <a:rPr lang="fr-CH" err="1">
                <a:ea typeface="Calibri"/>
                <a:cs typeface="Calibri"/>
              </a:rPr>
              <a:t>queries</a:t>
            </a:r>
            <a:r>
              <a:rPr lang="fr-CH">
                <a:ea typeface="Calibri"/>
                <a:cs typeface="Calibri"/>
              </a:rPr>
              <a:t> / questions per type and </a:t>
            </a:r>
            <a:r>
              <a:rPr lang="fr-CH" err="1">
                <a:ea typeface="Calibri"/>
                <a:cs typeface="Calibri"/>
              </a:rPr>
              <a:t>each</a:t>
            </a:r>
            <a:r>
              <a:rPr lang="fr-CH">
                <a:ea typeface="Calibri"/>
                <a:cs typeface="Calibri"/>
              </a:rPr>
              <a:t> </a:t>
            </a:r>
            <a:r>
              <a:rPr lang="fr-CH" err="1">
                <a:ea typeface="Calibri"/>
                <a:cs typeface="Calibri"/>
              </a:rPr>
              <a:t>retrieving</a:t>
            </a:r>
            <a:r>
              <a:rPr lang="fr-CH">
                <a:ea typeface="Calibri"/>
                <a:cs typeface="Calibri"/>
              </a:rPr>
              <a:t> top 5 </a:t>
            </a:r>
            <a:r>
              <a:rPr lang="fr-CH" err="1">
                <a:ea typeface="Calibri"/>
                <a:cs typeface="Calibri"/>
              </a:rPr>
              <a:t>conteexts</a:t>
            </a:r>
            <a:r>
              <a:rPr lang="fr-CH">
                <a:ea typeface="Calibri"/>
                <a:cs typeface="Calibri"/>
              </a:rPr>
              <a:t> = total 5 k </a:t>
            </a:r>
            <a:r>
              <a:rPr lang="fr-CH" err="1">
                <a:ea typeface="Calibri"/>
                <a:cs typeface="Calibri"/>
              </a:rPr>
              <a:t>contexts</a:t>
            </a:r>
            <a:endParaRPr lang="fr-CH" err="1"/>
          </a:p>
          <a:p>
            <a:pPr marL="171450" indent="-171450">
              <a:buFont typeface="Arial"/>
              <a:buChar char="•"/>
            </a:pPr>
            <a:endParaRPr lang="fr-CH">
              <a:ea typeface="Calibri"/>
              <a:cs typeface="Calibri"/>
            </a:endParaRPr>
          </a:p>
          <a:p>
            <a:pPr lvl="1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MH / SA -&gt; </a:t>
            </a:r>
            <a:r>
              <a:rPr lang="fr-CH" err="1">
                <a:ea typeface="Calibri"/>
                <a:cs typeface="Calibri"/>
              </a:rPr>
              <a:t>smaller</a:t>
            </a:r>
            <a:r>
              <a:rPr lang="fr-CH">
                <a:ea typeface="Calibri"/>
                <a:cs typeface="Calibri"/>
              </a:rPr>
              <a:t> question set </a:t>
            </a:r>
          </a:p>
          <a:p>
            <a:pPr marL="285750" lvl="1"/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>
                <a:ea typeface="Calibri"/>
                <a:cs typeface="Calibri"/>
              </a:rPr>
              <a:t>Question ASKED -&gt; CONTEXT RETRIEVED</a:t>
            </a:r>
          </a:p>
          <a:p>
            <a:pPr marL="171450" indent="-171450">
              <a:buFont typeface="Arial"/>
              <a:buChar char="•"/>
            </a:pPr>
            <a:endParaRPr lang="fr-CH"/>
          </a:p>
          <a:p>
            <a:pPr marL="171450" indent="-171450">
              <a:buFont typeface="Arial"/>
              <a:buChar char="•"/>
            </a:pPr>
            <a:r>
              <a:rPr lang="fr-CH" err="1"/>
              <a:t>With</a:t>
            </a:r>
            <a:r>
              <a:rPr lang="fr-CH"/>
              <a:t> </a:t>
            </a:r>
            <a:r>
              <a:rPr lang="fr-CH" err="1"/>
              <a:t>this</a:t>
            </a:r>
            <a:r>
              <a:rPr lang="fr-CH"/>
              <a:t> set up = </a:t>
            </a:r>
            <a:r>
              <a:rPr lang="fr-CH" err="1"/>
              <a:t>discover</a:t>
            </a:r>
            <a:r>
              <a:rPr lang="fr-CH"/>
              <a:t> </a:t>
            </a:r>
            <a:r>
              <a:rPr lang="fr-CH" err="1"/>
              <a:t>that</a:t>
            </a:r>
            <a:r>
              <a:rPr lang="fr-CH"/>
              <a:t>  RAG RETRIEVER </a:t>
            </a:r>
            <a:r>
              <a:rPr lang="fr-CH" err="1"/>
              <a:t>is</a:t>
            </a:r>
            <a:r>
              <a:rPr lang="fr-CH"/>
              <a:t> </a:t>
            </a:r>
            <a:r>
              <a:rPr lang="fr-CH" b="1" err="1"/>
              <a:t>heavily</a:t>
            </a:r>
            <a:r>
              <a:rPr lang="fr-CH" b="1"/>
              <a:t> </a:t>
            </a:r>
            <a:r>
              <a:rPr lang="fr-CH" b="1" err="1"/>
              <a:t>biased</a:t>
            </a:r>
            <a:r>
              <a:rPr lang="fr-CH" b="1"/>
              <a:t> </a:t>
            </a:r>
            <a:r>
              <a:rPr lang="fr-CH" b="1" err="1"/>
              <a:t>towards</a:t>
            </a:r>
            <a:r>
              <a:rPr lang="fr-CH" b="1"/>
              <a:t> the question type </a:t>
            </a:r>
            <a:r>
              <a:rPr lang="fr-CH"/>
              <a:t> of the </a:t>
            </a:r>
            <a:r>
              <a:rPr lang="fr-CH" err="1"/>
              <a:t>query</a:t>
            </a:r>
            <a:r>
              <a:rPr lang="fr-CH"/>
              <a:t> </a:t>
            </a:r>
            <a:endParaRPr lang="fr-CH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/>
              <a:t>-&gt; for MC </a:t>
            </a:r>
            <a:r>
              <a:rPr lang="fr-CH" err="1"/>
              <a:t>query</a:t>
            </a:r>
            <a:r>
              <a:rPr lang="fr-CH"/>
              <a:t>, </a:t>
            </a:r>
            <a:r>
              <a:rPr lang="fr-CH" err="1"/>
              <a:t>retrives</a:t>
            </a:r>
            <a:r>
              <a:rPr lang="fr-CH"/>
              <a:t> MC </a:t>
            </a:r>
            <a:r>
              <a:rPr lang="fr-CH" err="1"/>
              <a:t>answer</a:t>
            </a:r>
            <a:r>
              <a:rPr lang="fr-CH"/>
              <a:t>-&gt;</a:t>
            </a:r>
            <a:r>
              <a:rPr lang="fr-CH" b="1"/>
              <a:t> more type</a:t>
            </a:r>
          </a:p>
          <a:p>
            <a:r>
              <a:rPr lang="fr-CH" b="1"/>
              <a:t>!!!! </a:t>
            </a:r>
            <a:r>
              <a:rPr lang="fr-CH" b="1" err="1"/>
              <a:t>less</a:t>
            </a:r>
            <a:r>
              <a:rPr lang="fr-CH" b="1"/>
              <a:t> content </a:t>
            </a:r>
            <a:r>
              <a:rPr lang="fr-CH" b="1" err="1"/>
              <a:t>oriented</a:t>
            </a:r>
            <a:r>
              <a:rPr lang="fr-CH" b="1"/>
              <a:t> !!! </a:t>
            </a:r>
            <a:endParaRPr lang="fr-CH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fr-CH" err="1"/>
              <a:t>Mitigate</a:t>
            </a:r>
            <a:r>
              <a:rPr lang="fr-CH"/>
              <a:t>-&gt;  </a:t>
            </a:r>
            <a:r>
              <a:rPr lang="fr-CH" b="1" err="1"/>
              <a:t>pubmed</a:t>
            </a:r>
            <a:r>
              <a:rPr lang="fr-CH" b="1"/>
              <a:t> -&gt; </a:t>
            </a:r>
            <a:r>
              <a:rPr lang="fr-CH" b="1" err="1"/>
              <a:t>inserted</a:t>
            </a:r>
            <a:r>
              <a:rPr lang="fr-CH" b="1"/>
              <a:t>( </a:t>
            </a:r>
            <a:r>
              <a:rPr lang="fr-CH" b="1" err="1"/>
              <a:t>less</a:t>
            </a:r>
            <a:r>
              <a:rPr lang="fr-CH" b="1"/>
              <a:t> data)   &gt; </a:t>
            </a:r>
            <a:r>
              <a:rPr lang="fr-CH" b="1" err="1"/>
              <a:t>considered</a:t>
            </a:r>
            <a:r>
              <a:rPr lang="fr-CH" b="1"/>
              <a:t> in future -&gt; </a:t>
            </a:r>
            <a:r>
              <a:rPr lang="fr-CH" b="1" err="1"/>
              <a:t>might</a:t>
            </a:r>
            <a:r>
              <a:rPr lang="fr-CH" b="1"/>
              <a:t> me </a:t>
            </a:r>
            <a:r>
              <a:rPr lang="fr-CH" b="1" err="1"/>
              <a:t>our</a:t>
            </a:r>
            <a:r>
              <a:rPr lang="fr-CH" b="1"/>
              <a:t> main RAG </a:t>
            </a:r>
            <a:r>
              <a:rPr lang="fr-CH" b="1" err="1"/>
              <a:t>problem</a:t>
            </a:r>
            <a:endParaRPr lang="fr-CH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63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ADVANCED RAG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Same set up, ENHANCEMENT </a:t>
            </a:r>
            <a:r>
              <a:rPr lang="en-US" b="1">
                <a:ea typeface="Calibri"/>
                <a:cs typeface="Calibri"/>
              </a:rPr>
              <a:t>retrieval </a:t>
            </a:r>
            <a:r>
              <a:rPr lang="en-US">
                <a:ea typeface="Calibri"/>
                <a:cs typeface="Calibri"/>
              </a:rPr>
              <a:t>component (GEN = FT)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INTERESTING </a:t>
            </a:r>
            <a:r>
              <a:rPr lang="en-US" err="1"/>
              <a:t>inital</a:t>
            </a:r>
            <a:r>
              <a:rPr lang="en-US"/>
              <a:t> RAG system (literature) (Lewis et al from was </a:t>
            </a:r>
            <a:r>
              <a:rPr lang="en-US" b="1"/>
              <a:t>end to end optimized</a:t>
            </a:r>
            <a:r>
              <a:rPr lang="en-US"/>
              <a:t> (2021) p. 5 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What’s new?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fr-CH" b="1"/>
              <a:t>Pre </a:t>
            </a:r>
            <a:r>
              <a:rPr lang="fr-CH" b="1" err="1"/>
              <a:t>retrieval</a:t>
            </a:r>
            <a:r>
              <a:rPr lang="fr-CH" b="1"/>
              <a:t> </a:t>
            </a:r>
            <a:r>
              <a:rPr lang="fr-CH" b="1" err="1"/>
              <a:t>optimization</a:t>
            </a:r>
            <a:r>
              <a:rPr lang="fr-CH" b="1"/>
              <a:t> </a:t>
            </a:r>
            <a:r>
              <a:rPr lang="fr-CH"/>
              <a:t>: </a:t>
            </a:r>
            <a:r>
              <a:rPr lang="fr-CH" err="1"/>
              <a:t>metadata</a:t>
            </a:r>
            <a:r>
              <a:rPr lang="fr-CH"/>
              <a:t> = </a:t>
            </a:r>
            <a:endParaRPr lang="en-US"/>
          </a:p>
          <a:p>
            <a:pPr lvl="1">
              <a:buFont typeface="Arial"/>
              <a:buChar char="•"/>
            </a:pPr>
            <a:r>
              <a:rPr lang="fr-CH" b="1" err="1"/>
              <a:t>Vector</a:t>
            </a:r>
            <a:endParaRPr lang="en-US" err="1"/>
          </a:p>
          <a:p>
            <a:pPr lvl="1">
              <a:buFont typeface="Arial"/>
              <a:buChar char="•"/>
            </a:pPr>
            <a:r>
              <a:rPr lang="fr-CH" b="1" err="1"/>
              <a:t>metadata</a:t>
            </a:r>
            <a:endParaRPr lang="en-US" err="1"/>
          </a:p>
          <a:p>
            <a:pPr>
              <a:buFont typeface="Arial"/>
              <a:buChar char="•"/>
            </a:pPr>
            <a:r>
              <a:rPr lang="fr-CH" err="1"/>
              <a:t>Query</a:t>
            </a:r>
            <a:r>
              <a:rPr lang="fr-CH"/>
              <a:t> </a:t>
            </a:r>
            <a:r>
              <a:rPr lang="fr-CH" err="1"/>
              <a:t>coming</a:t>
            </a:r>
            <a:r>
              <a:rPr lang="fr-CH"/>
              <a:t> in :</a:t>
            </a:r>
            <a:r>
              <a:rPr lang="fr-CH" b="1"/>
              <a:t> </a:t>
            </a:r>
            <a:r>
              <a:rPr lang="fr-CH" b="1" err="1"/>
              <a:t>extract</a:t>
            </a:r>
            <a:r>
              <a:rPr lang="fr-CH" b="1"/>
              <a:t> </a:t>
            </a:r>
            <a:r>
              <a:rPr lang="fr-CH" err="1"/>
              <a:t>same</a:t>
            </a:r>
            <a:r>
              <a:rPr lang="fr-CH" b="1"/>
              <a:t> </a:t>
            </a:r>
            <a:r>
              <a:rPr lang="fr-CH" b="1" err="1"/>
              <a:t>metadata</a:t>
            </a:r>
            <a:r>
              <a:rPr lang="fr-CH" b="1"/>
              <a:t> 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This enables </a:t>
            </a:r>
            <a:r>
              <a:rPr lang="en-US" b="1"/>
              <a:t>hybrid search</a:t>
            </a:r>
            <a:r>
              <a:rPr lang="en-US"/>
              <a:t> RETRIEVER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8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METADATA</a:t>
            </a:r>
          </a:p>
          <a:p>
            <a:r>
              <a:rPr lang="en-US">
                <a:ea typeface="Calibri"/>
                <a:cs typeface="Calibri"/>
              </a:rPr>
              <a:t>Medical spacy MODEL for NER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-&gt; extract disease, </a:t>
            </a:r>
            <a:r>
              <a:rPr lang="en-US" err="1">
                <a:ea typeface="Calibri"/>
                <a:cs typeface="Calibri"/>
              </a:rPr>
              <a:t>symptons</a:t>
            </a:r>
            <a:r>
              <a:rPr lang="en-US">
                <a:ea typeface="Calibri"/>
                <a:cs typeface="Calibri"/>
              </a:rPr>
              <a:t> matched </a:t>
            </a:r>
          </a:p>
          <a:p>
            <a:r>
              <a:rPr lang="en-US">
                <a:ea typeface="Calibri"/>
                <a:cs typeface="Calibri"/>
              </a:rPr>
              <a:t>-&gt; general age and gender of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6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HYBRID SEARCH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Combining keyword-based filtering </a:t>
            </a:r>
            <a:r>
              <a:rPr lang="en-US"/>
              <a:t>with</a:t>
            </a:r>
            <a:r>
              <a:rPr lang="en-US" b="1"/>
              <a:t> vector-based search</a:t>
            </a:r>
            <a:r>
              <a:rPr lang="en-US"/>
              <a:t>…IN RETRIEVER</a:t>
            </a: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94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RESULTS</a:t>
            </a:r>
            <a:r>
              <a:rPr lang="en-US"/>
              <a:t> : one highlight </a:t>
            </a:r>
            <a:r>
              <a:rPr lang="en-US" b="1"/>
              <a:t>combining FT </a:t>
            </a:r>
            <a:r>
              <a:rPr lang="en-US" b="1" err="1"/>
              <a:t>deepseek</a:t>
            </a:r>
            <a:r>
              <a:rPr lang="en-US" b="1"/>
              <a:t> + advanced RAG = highest performance increase for MH questions </a:t>
            </a:r>
            <a:r>
              <a:rPr lang="en-US"/>
              <a:t>but when</a:t>
            </a:r>
          </a:p>
          <a:p>
            <a:pPr marL="285750" indent="-285750">
              <a:buFont typeface="Calibri"/>
              <a:buChar char="-"/>
            </a:pPr>
            <a:r>
              <a:rPr lang="fr-CH"/>
              <a:t>Check out </a:t>
            </a:r>
            <a:r>
              <a:rPr lang="fr-CH" err="1"/>
              <a:t>distirbution</a:t>
            </a:r>
            <a:r>
              <a:rPr lang="fr-CH"/>
              <a:t> of </a:t>
            </a:r>
            <a:r>
              <a:rPr lang="fr-CH" err="1"/>
              <a:t>sample</a:t>
            </a:r>
            <a:r>
              <a:rPr lang="fr-CH"/>
              <a:t> scores -&gt; </a:t>
            </a:r>
            <a:r>
              <a:rPr lang="fr-CH" err="1"/>
              <a:t>higher</a:t>
            </a:r>
            <a:r>
              <a:rPr lang="fr-CH"/>
              <a:t> variance  -&gt; PERFORMANCE SPREAD 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CH" b="1"/>
              <a:t>RAG </a:t>
            </a:r>
            <a:r>
              <a:rPr lang="fr-CH" b="1" err="1"/>
              <a:t>adds</a:t>
            </a:r>
            <a:r>
              <a:rPr lang="fr-CH" b="1"/>
              <a:t> more information — but not </a:t>
            </a:r>
            <a:r>
              <a:rPr lang="fr-CH" b="1" err="1"/>
              <a:t>always</a:t>
            </a:r>
            <a:r>
              <a:rPr lang="fr-CH" b="1"/>
              <a:t> the </a:t>
            </a:r>
            <a:r>
              <a:rPr lang="fr-CH" b="1" i="1"/>
              <a:t>right</a:t>
            </a:r>
            <a:r>
              <a:rPr lang="fr-CH" b="1"/>
              <a:t> information, </a:t>
            </a:r>
            <a:endParaRPr lang="fr-CH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CH"/>
              <a:t>MH (multi-hop) questions are </a:t>
            </a:r>
            <a:r>
              <a:rPr lang="fr-CH" err="1"/>
              <a:t>especially</a:t>
            </a:r>
            <a:r>
              <a:rPr lang="fr-CH"/>
              <a:t> sensitive to </a:t>
            </a:r>
            <a:r>
              <a:rPr lang="fr-CH" b="1" err="1"/>
              <a:t>context</a:t>
            </a:r>
            <a:r>
              <a:rPr lang="fr-CH" b="1"/>
              <a:t> </a:t>
            </a:r>
            <a:r>
              <a:rPr lang="fr-CH" b="1" err="1"/>
              <a:t>quality</a:t>
            </a:r>
            <a:r>
              <a:rPr lang="fr-CH" b="1"/>
              <a:t> </a:t>
            </a:r>
            <a:endParaRPr lang="fr-CH" b="1">
              <a:ea typeface="Calibri"/>
              <a:cs typeface="Calibri"/>
            </a:endParaRPr>
          </a:p>
          <a:p>
            <a:r>
              <a:rPr lang="fr-CH" b="1">
                <a:ea typeface="Calibri"/>
                <a:cs typeface="Calibri"/>
              </a:rPr>
              <a:t>-&gt; TO DO: </a:t>
            </a:r>
            <a:r>
              <a:rPr lang="fr-CH" b="1" err="1">
                <a:ea typeface="Calibri"/>
                <a:cs typeface="Calibri"/>
              </a:rPr>
              <a:t>evaluate</a:t>
            </a:r>
            <a:r>
              <a:rPr lang="fr-CH" b="1">
                <a:ea typeface="Calibri"/>
                <a:cs typeface="Calibri"/>
              </a:rPr>
              <a:t> </a:t>
            </a:r>
            <a:r>
              <a:rPr lang="fr-CH" b="1" err="1">
                <a:ea typeface="Calibri"/>
                <a:cs typeface="Calibri"/>
              </a:rPr>
              <a:t>retrieved</a:t>
            </a:r>
            <a:r>
              <a:rPr lang="fr-CH" b="1">
                <a:ea typeface="Calibri"/>
                <a:cs typeface="Calibri"/>
              </a:rPr>
              <a:t> </a:t>
            </a:r>
            <a:r>
              <a:rPr lang="fr-CH" b="1" err="1">
                <a:ea typeface="Calibri"/>
                <a:cs typeface="Calibri"/>
              </a:rPr>
              <a:t>context</a:t>
            </a:r>
            <a:r>
              <a:rPr lang="fr-CH" b="1">
                <a:ea typeface="Calibri"/>
                <a:cs typeface="Calibri"/>
              </a:rPr>
              <a:t> </a:t>
            </a:r>
            <a:r>
              <a:rPr lang="fr-CH" b="1" err="1">
                <a:ea typeface="Calibri"/>
                <a:cs typeface="Calibri"/>
              </a:rPr>
              <a:t>quality</a:t>
            </a:r>
            <a:r>
              <a:rPr lang="fr-CH" b="1">
                <a:ea typeface="Calibri"/>
                <a:cs typeface="Calibri"/>
              </a:rPr>
              <a:t> to </a:t>
            </a:r>
            <a:r>
              <a:rPr lang="fr-CH" b="1" err="1">
                <a:ea typeface="Calibri"/>
                <a:cs typeface="Calibri"/>
              </a:rPr>
              <a:t>investigate</a:t>
            </a:r>
            <a:r>
              <a:rPr lang="fr-CH" b="1">
                <a:ea typeface="Calibri"/>
                <a:cs typeface="Calibri"/>
              </a:rPr>
              <a:t> </a:t>
            </a:r>
            <a:r>
              <a:rPr lang="fr-CH" b="1" err="1">
                <a:ea typeface="Calibri"/>
                <a:cs typeface="Calibri"/>
              </a:rPr>
              <a:t>there</a:t>
            </a:r>
          </a:p>
          <a:p>
            <a:endParaRPr lang="fr-CH" b="1">
              <a:ea typeface="Calibri"/>
              <a:cs typeface="Calibri"/>
            </a:endParaRPr>
          </a:p>
          <a:p>
            <a:endParaRPr lang="fr-CH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BLEU PREC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ROUGE: REC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66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/>
              <a:t>GLOBALPERFORMANCE BOARD -&gt; </a:t>
            </a:r>
            <a:r>
              <a:rPr lang="fr-CH" b="1" err="1"/>
              <a:t>monitored</a:t>
            </a:r>
            <a:r>
              <a:rPr lang="fr-CH" b="1"/>
              <a:t> </a:t>
            </a:r>
            <a:r>
              <a:rPr lang="fr-CH" b="1" err="1"/>
              <a:t>generation</a:t>
            </a:r>
            <a:r>
              <a:rPr lang="fr-CH" b="1"/>
              <a:t> time + instances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fr-CH" err="1"/>
              <a:t>tried</a:t>
            </a:r>
            <a:r>
              <a:rPr lang="fr-CH"/>
              <a:t> to </a:t>
            </a:r>
            <a:r>
              <a:rPr lang="fr-CH" err="1"/>
              <a:t>perform</a:t>
            </a:r>
            <a:r>
              <a:rPr lang="fr-CH"/>
              <a:t> an </a:t>
            </a:r>
            <a:r>
              <a:rPr lang="fr-CH" b="1"/>
              <a:t>ablation </a:t>
            </a:r>
            <a:r>
              <a:rPr lang="fr-CH" b="1" err="1"/>
              <a:t>study</a:t>
            </a:r>
            <a:r>
              <a:rPr lang="fr-CH" b="1"/>
              <a:t> </a:t>
            </a:r>
            <a:r>
              <a:rPr lang="fr-CH" b="1" err="1"/>
              <a:t>systematically</a:t>
            </a:r>
            <a:r>
              <a:rPr lang="fr-CH" b="1"/>
              <a:t> </a:t>
            </a:r>
            <a:r>
              <a:rPr lang="fr-CH" b="1" err="1"/>
              <a:t>adding</a:t>
            </a:r>
            <a:r>
              <a:rPr lang="fr-CH" b="1"/>
              <a:t> components -&gt; </a:t>
            </a:r>
            <a:r>
              <a:rPr lang="fr-CH" err="1"/>
              <a:t>assess</a:t>
            </a:r>
            <a:r>
              <a:rPr lang="fr-CH"/>
              <a:t> </a:t>
            </a:r>
            <a:r>
              <a:rPr lang="fr-CH" b="1" err="1"/>
              <a:t>individual</a:t>
            </a:r>
            <a:r>
              <a:rPr lang="fr-CH" b="1"/>
              <a:t> impact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fr-CH"/>
              <a:t>Fine-</a:t>
            </a:r>
            <a:r>
              <a:rPr lang="fr-CH" err="1"/>
              <a:t>tuned</a:t>
            </a:r>
            <a:r>
              <a:rPr lang="fr-CH"/>
              <a:t> </a:t>
            </a:r>
            <a:r>
              <a:rPr lang="fr-CH" err="1"/>
              <a:t>DeepSeek</a:t>
            </a:r>
            <a:r>
              <a:rPr lang="fr-CH"/>
              <a:t> </a:t>
            </a:r>
            <a:endParaRPr lang="en-US" err="1">
              <a:ea typeface="Calibri"/>
              <a:cs typeface="Calibri"/>
            </a:endParaRPr>
          </a:p>
          <a:p>
            <a:pPr lvl="2" indent="-171450">
              <a:buFont typeface="Wingdings"/>
              <a:buChar char="§"/>
            </a:pPr>
            <a:r>
              <a:rPr lang="fr-CH" err="1"/>
              <a:t>Especially</a:t>
            </a:r>
            <a:r>
              <a:rPr lang="fr-CH"/>
              <a:t> </a:t>
            </a:r>
            <a:r>
              <a:rPr lang="fr-CH" err="1"/>
              <a:t>strong</a:t>
            </a:r>
            <a:r>
              <a:rPr lang="fr-CH"/>
              <a:t> on MC and TF questions, </a:t>
            </a:r>
            <a:r>
              <a:rPr lang="fr-CH" b="1" err="1"/>
              <a:t>Outperforms</a:t>
            </a:r>
            <a:r>
              <a:rPr lang="fr-CH"/>
              <a:t> </a:t>
            </a:r>
            <a:r>
              <a:rPr lang="fr-CH" err="1"/>
              <a:t>both</a:t>
            </a:r>
            <a:r>
              <a:rPr lang="fr-CH"/>
              <a:t> </a:t>
            </a:r>
            <a:r>
              <a:rPr lang="fr-CH" b="1" err="1"/>
              <a:t>baseline</a:t>
            </a:r>
            <a:r>
              <a:rPr lang="fr-CH"/>
              <a:t> </a:t>
            </a:r>
            <a:r>
              <a:rPr lang="fr-CH" b="1"/>
              <a:t>and </a:t>
            </a:r>
            <a:r>
              <a:rPr lang="fr-CH" b="1" err="1"/>
              <a:t>naive</a:t>
            </a:r>
            <a:r>
              <a:rPr lang="fr-CH" b="1"/>
              <a:t> RAG</a:t>
            </a:r>
            <a:r>
              <a:rPr lang="fr-CH"/>
              <a:t> in </a:t>
            </a:r>
            <a:r>
              <a:rPr lang="fr-CH" err="1"/>
              <a:t>these</a:t>
            </a:r>
            <a:r>
              <a:rPr lang="fr-CH"/>
              <a:t> </a:t>
            </a:r>
            <a:r>
              <a:rPr lang="fr-CH" b="1" err="1"/>
              <a:t>tasks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fr-CH" err="1"/>
              <a:t>Naive</a:t>
            </a:r>
            <a:r>
              <a:rPr lang="fr-CH"/>
              <a:t> RAG on </a:t>
            </a:r>
            <a:r>
              <a:rPr lang="fr-CH" err="1"/>
              <a:t>baseline</a:t>
            </a:r>
            <a:r>
              <a:rPr lang="fr-CH"/>
              <a:t> DS : 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fr-CH" err="1"/>
              <a:t>added</a:t>
            </a:r>
            <a:r>
              <a:rPr lang="fr-CH"/>
              <a:t> value of</a:t>
            </a:r>
            <a:r>
              <a:rPr lang="fr-CH" b="1"/>
              <a:t> </a:t>
            </a:r>
            <a:r>
              <a:rPr lang="fr-CH" b="1" err="1"/>
              <a:t>retrieving</a:t>
            </a:r>
            <a:r>
              <a:rPr lang="fr-CH" b="1"/>
              <a:t> </a:t>
            </a:r>
            <a:r>
              <a:rPr lang="fr-CH" b="1" err="1"/>
              <a:t>supporting</a:t>
            </a:r>
            <a:r>
              <a:rPr lang="fr-CH" b="1"/>
              <a:t> </a:t>
            </a:r>
            <a:r>
              <a:rPr lang="fr-CH" b="1" err="1"/>
              <a:t>evidence</a:t>
            </a:r>
            <a:r>
              <a:rPr lang="fr-CH" b="1"/>
              <a:t> for open-</a:t>
            </a:r>
            <a:r>
              <a:rPr lang="fr-CH" b="1" err="1"/>
              <a:t>ended</a:t>
            </a:r>
            <a:r>
              <a:rPr lang="fr-CH" b="1"/>
              <a:t> </a:t>
            </a:r>
            <a:r>
              <a:rPr lang="fr-CH" b="1" err="1"/>
              <a:t>generation</a:t>
            </a:r>
            <a:r>
              <a:rPr lang="fr-CH" b="1"/>
              <a:t> </a:t>
            </a:r>
            <a:r>
              <a:rPr lang="fr-CH" b="1" err="1"/>
              <a:t>tasks</a:t>
            </a:r>
            <a:r>
              <a:rPr lang="fr-CH" b="1"/>
              <a:t>, </a:t>
            </a:r>
            <a:r>
              <a:rPr lang="fr-CH" b="1" err="1"/>
              <a:t>even</a:t>
            </a:r>
            <a:r>
              <a:rPr lang="fr-CH" b="1"/>
              <a:t> </a:t>
            </a:r>
            <a:r>
              <a:rPr lang="fr-CH" b="1" err="1"/>
              <a:t>without</a:t>
            </a:r>
            <a:r>
              <a:rPr lang="fr-CH" b="1"/>
              <a:t> fine-tuning (SA, MH)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fr-CH"/>
              <a:t>WINNER : RAG + FT </a:t>
            </a:r>
            <a:r>
              <a:rPr lang="fr-CH" err="1"/>
              <a:t>consistently</a:t>
            </a:r>
            <a:r>
              <a:rPr lang="fr-CH"/>
              <a:t> </a:t>
            </a:r>
            <a:r>
              <a:rPr lang="fr-CH" err="1"/>
              <a:t>performs</a:t>
            </a:r>
            <a:r>
              <a:rPr lang="fr-CH"/>
              <a:t> best </a:t>
            </a:r>
            <a:r>
              <a:rPr lang="fr-CH" err="1"/>
              <a:t>across</a:t>
            </a:r>
            <a:r>
              <a:rPr lang="fr-CH"/>
              <a:t> the </a:t>
            </a:r>
            <a:r>
              <a:rPr lang="fr-CH" err="1"/>
              <a:t>board</a:t>
            </a:r>
            <a:r>
              <a:rPr lang="fr-CH" b="1"/>
              <a:t> -&gt; 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fr-CH" b="1"/>
              <a:t>best of </a:t>
            </a:r>
            <a:r>
              <a:rPr lang="fr-CH" b="1" err="1"/>
              <a:t>both</a:t>
            </a:r>
            <a:r>
              <a:rPr lang="fr-CH" b="1"/>
              <a:t> </a:t>
            </a:r>
            <a:r>
              <a:rPr lang="fr-CH" b="1" err="1"/>
              <a:t>worlds</a:t>
            </a:r>
            <a:endParaRPr lang="en-US" err="1"/>
          </a:p>
          <a:p>
            <a:pPr marL="628650" lvl="1" indent="-171450">
              <a:buFont typeface="Arial"/>
              <a:buChar char="•"/>
            </a:pPr>
            <a:r>
              <a:rPr lang="fr-CH" b="1"/>
              <a:t> </a:t>
            </a:r>
            <a:r>
              <a:rPr lang="en-US" b="1"/>
              <a:t>open-ended</a:t>
            </a:r>
            <a:r>
              <a:rPr lang="en-US"/>
              <a:t> SA, MH -&gt; ROUGE-</a:t>
            </a:r>
            <a:r>
              <a:rPr lang="en-US" b="1"/>
              <a:t> </a:t>
            </a:r>
            <a:r>
              <a:rPr lang="en-US"/>
              <a:t>0.07 to 0.40</a:t>
            </a:r>
            <a:r>
              <a:rPr lang="en-US" b="1"/>
              <a:t> for MH</a:t>
            </a:r>
            <a:endParaRPr lang="en-US"/>
          </a:p>
          <a:p>
            <a:r>
              <a:rPr lang="fr-CH" b="1"/>
              <a:t>&gt; </a:t>
            </a:r>
            <a:r>
              <a:rPr lang="fr-CH" b="1" err="1"/>
              <a:t>combining</a:t>
            </a:r>
            <a:r>
              <a:rPr lang="fr-CH" b="1"/>
              <a:t>  </a:t>
            </a:r>
            <a:r>
              <a:rPr lang="fr-CH" b="1" err="1"/>
              <a:t>quality</a:t>
            </a:r>
            <a:r>
              <a:rPr lang="fr-CH" b="1"/>
              <a:t> </a:t>
            </a:r>
            <a:r>
              <a:rPr lang="fr-CH" b="1" err="1"/>
              <a:t>retrieval</a:t>
            </a:r>
            <a:r>
              <a:rPr lang="fr-CH" b="1"/>
              <a:t> </a:t>
            </a:r>
            <a:r>
              <a:rPr lang="fr-CH" err="1"/>
              <a:t>with</a:t>
            </a:r>
            <a:r>
              <a:rPr lang="fr-CH"/>
              <a:t> </a:t>
            </a:r>
            <a:r>
              <a:rPr lang="fr-CH" b="1" err="1"/>
              <a:t>domain</a:t>
            </a:r>
            <a:r>
              <a:rPr lang="fr-CH" b="1"/>
              <a:t> </a:t>
            </a:r>
            <a:r>
              <a:rPr lang="fr-CH" b="1" err="1"/>
              <a:t>specific</a:t>
            </a:r>
            <a:r>
              <a:rPr lang="fr-CH" b="1"/>
              <a:t> fine-tuning </a:t>
            </a:r>
            <a:r>
              <a:rPr lang="fr-CH"/>
              <a:t>for the </a:t>
            </a:r>
            <a:r>
              <a:rPr lang="fr-CH" err="1"/>
              <a:t>generation</a:t>
            </a:r>
            <a:r>
              <a:rPr lang="fr-CH"/>
              <a:t> component.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23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="1"/>
              <a:t>GLOBALPERFORMANCE BOARD -&gt; </a:t>
            </a:r>
            <a:r>
              <a:rPr lang="fr-CH" b="1" err="1"/>
              <a:t>monitored</a:t>
            </a:r>
            <a:r>
              <a:rPr lang="fr-CH" b="1"/>
              <a:t> </a:t>
            </a:r>
            <a:r>
              <a:rPr lang="fr-CH" b="1" err="1"/>
              <a:t>generation</a:t>
            </a:r>
            <a:r>
              <a:rPr lang="fr-CH" b="1"/>
              <a:t> time + instances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fr-CH" err="1"/>
              <a:t>tried</a:t>
            </a:r>
            <a:r>
              <a:rPr lang="fr-CH"/>
              <a:t> to </a:t>
            </a:r>
            <a:r>
              <a:rPr lang="fr-CH" err="1"/>
              <a:t>perform</a:t>
            </a:r>
            <a:r>
              <a:rPr lang="fr-CH"/>
              <a:t> an </a:t>
            </a:r>
            <a:r>
              <a:rPr lang="fr-CH" b="1"/>
              <a:t>ablation </a:t>
            </a:r>
            <a:r>
              <a:rPr lang="fr-CH" b="1" err="1"/>
              <a:t>study</a:t>
            </a:r>
            <a:r>
              <a:rPr lang="fr-CH" b="1"/>
              <a:t> </a:t>
            </a:r>
            <a:r>
              <a:rPr lang="fr-CH" b="1" err="1"/>
              <a:t>systematically</a:t>
            </a:r>
            <a:r>
              <a:rPr lang="fr-CH" b="1"/>
              <a:t> </a:t>
            </a:r>
            <a:r>
              <a:rPr lang="fr-CH" b="1" err="1"/>
              <a:t>adding</a:t>
            </a:r>
            <a:r>
              <a:rPr lang="fr-CH" b="1"/>
              <a:t> components -&gt; </a:t>
            </a:r>
            <a:r>
              <a:rPr lang="fr-CH" err="1"/>
              <a:t>assess</a:t>
            </a:r>
            <a:r>
              <a:rPr lang="fr-CH"/>
              <a:t> </a:t>
            </a:r>
            <a:r>
              <a:rPr lang="fr-CH" b="1" err="1"/>
              <a:t>individual</a:t>
            </a:r>
            <a:r>
              <a:rPr lang="fr-CH" b="1"/>
              <a:t> impact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fr-CH"/>
              <a:t>Fine-</a:t>
            </a:r>
            <a:r>
              <a:rPr lang="fr-CH" err="1"/>
              <a:t>tuned</a:t>
            </a:r>
            <a:r>
              <a:rPr lang="fr-CH"/>
              <a:t> </a:t>
            </a:r>
            <a:r>
              <a:rPr lang="fr-CH" err="1"/>
              <a:t>DeepSeek</a:t>
            </a:r>
            <a:r>
              <a:rPr lang="fr-CH"/>
              <a:t> </a:t>
            </a:r>
            <a:endParaRPr lang="en-US" err="1">
              <a:ea typeface="Calibri"/>
              <a:cs typeface="Calibri"/>
            </a:endParaRPr>
          </a:p>
          <a:p>
            <a:pPr lvl="2" indent="-171450">
              <a:buFont typeface="Wingdings"/>
              <a:buChar char="§"/>
            </a:pPr>
            <a:r>
              <a:rPr lang="fr-CH" err="1"/>
              <a:t>Especially</a:t>
            </a:r>
            <a:r>
              <a:rPr lang="fr-CH"/>
              <a:t> </a:t>
            </a:r>
            <a:r>
              <a:rPr lang="fr-CH" err="1"/>
              <a:t>strong</a:t>
            </a:r>
            <a:r>
              <a:rPr lang="fr-CH"/>
              <a:t> on MC and TF questions, </a:t>
            </a:r>
            <a:r>
              <a:rPr lang="fr-CH" b="1" err="1"/>
              <a:t>Outperforms</a:t>
            </a:r>
            <a:r>
              <a:rPr lang="fr-CH"/>
              <a:t> </a:t>
            </a:r>
            <a:r>
              <a:rPr lang="fr-CH" err="1"/>
              <a:t>both</a:t>
            </a:r>
            <a:r>
              <a:rPr lang="fr-CH"/>
              <a:t> </a:t>
            </a:r>
            <a:r>
              <a:rPr lang="fr-CH" b="1" err="1"/>
              <a:t>baseline</a:t>
            </a:r>
            <a:r>
              <a:rPr lang="fr-CH"/>
              <a:t> </a:t>
            </a:r>
            <a:r>
              <a:rPr lang="fr-CH" b="1"/>
              <a:t>and </a:t>
            </a:r>
            <a:r>
              <a:rPr lang="fr-CH" b="1" err="1"/>
              <a:t>naive</a:t>
            </a:r>
            <a:r>
              <a:rPr lang="fr-CH" b="1"/>
              <a:t> RAG</a:t>
            </a:r>
            <a:r>
              <a:rPr lang="fr-CH"/>
              <a:t> in </a:t>
            </a:r>
            <a:r>
              <a:rPr lang="fr-CH" err="1"/>
              <a:t>these</a:t>
            </a:r>
            <a:r>
              <a:rPr lang="fr-CH"/>
              <a:t> </a:t>
            </a:r>
            <a:r>
              <a:rPr lang="fr-CH" b="1" err="1"/>
              <a:t>tasks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fr-CH" err="1"/>
              <a:t>Naive</a:t>
            </a:r>
            <a:r>
              <a:rPr lang="fr-CH"/>
              <a:t> RAG on </a:t>
            </a:r>
            <a:r>
              <a:rPr lang="fr-CH" err="1"/>
              <a:t>baseline</a:t>
            </a:r>
            <a:r>
              <a:rPr lang="fr-CH"/>
              <a:t> DS : 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fr-CH" err="1"/>
              <a:t>added</a:t>
            </a:r>
            <a:r>
              <a:rPr lang="fr-CH"/>
              <a:t> value of</a:t>
            </a:r>
            <a:r>
              <a:rPr lang="fr-CH" b="1"/>
              <a:t> </a:t>
            </a:r>
            <a:r>
              <a:rPr lang="fr-CH" b="1" err="1"/>
              <a:t>retrieving</a:t>
            </a:r>
            <a:r>
              <a:rPr lang="fr-CH" b="1"/>
              <a:t> </a:t>
            </a:r>
            <a:r>
              <a:rPr lang="fr-CH" b="1" err="1"/>
              <a:t>supporting</a:t>
            </a:r>
            <a:r>
              <a:rPr lang="fr-CH" b="1"/>
              <a:t> </a:t>
            </a:r>
            <a:r>
              <a:rPr lang="fr-CH" b="1" err="1"/>
              <a:t>evidence</a:t>
            </a:r>
            <a:r>
              <a:rPr lang="fr-CH" b="1"/>
              <a:t> for open-</a:t>
            </a:r>
            <a:r>
              <a:rPr lang="fr-CH" b="1" err="1"/>
              <a:t>ended</a:t>
            </a:r>
            <a:r>
              <a:rPr lang="fr-CH" b="1"/>
              <a:t> </a:t>
            </a:r>
            <a:r>
              <a:rPr lang="fr-CH" b="1" err="1"/>
              <a:t>generation</a:t>
            </a:r>
            <a:r>
              <a:rPr lang="fr-CH" b="1"/>
              <a:t> </a:t>
            </a:r>
            <a:r>
              <a:rPr lang="fr-CH" b="1" err="1"/>
              <a:t>tasks</a:t>
            </a:r>
            <a:r>
              <a:rPr lang="fr-CH" b="1"/>
              <a:t>, </a:t>
            </a:r>
            <a:r>
              <a:rPr lang="fr-CH" b="1" err="1"/>
              <a:t>even</a:t>
            </a:r>
            <a:r>
              <a:rPr lang="fr-CH" b="1"/>
              <a:t> </a:t>
            </a:r>
            <a:r>
              <a:rPr lang="fr-CH" b="1" err="1"/>
              <a:t>without</a:t>
            </a:r>
            <a:r>
              <a:rPr lang="fr-CH" b="1"/>
              <a:t> fine-tuning (SA, MH)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fr-CH"/>
              <a:t>WINNER : RAG + FT </a:t>
            </a:r>
            <a:r>
              <a:rPr lang="fr-CH" err="1"/>
              <a:t>consistently</a:t>
            </a:r>
            <a:r>
              <a:rPr lang="fr-CH"/>
              <a:t> </a:t>
            </a:r>
            <a:r>
              <a:rPr lang="fr-CH" err="1"/>
              <a:t>performs</a:t>
            </a:r>
            <a:r>
              <a:rPr lang="fr-CH"/>
              <a:t> best </a:t>
            </a:r>
            <a:r>
              <a:rPr lang="fr-CH" err="1"/>
              <a:t>across</a:t>
            </a:r>
            <a:r>
              <a:rPr lang="fr-CH"/>
              <a:t> the </a:t>
            </a:r>
            <a:r>
              <a:rPr lang="fr-CH" err="1"/>
              <a:t>board</a:t>
            </a:r>
            <a:r>
              <a:rPr lang="fr-CH" b="1"/>
              <a:t> -&gt; 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fr-CH" b="1"/>
              <a:t>best of </a:t>
            </a:r>
            <a:r>
              <a:rPr lang="fr-CH" b="1" err="1"/>
              <a:t>both</a:t>
            </a:r>
            <a:r>
              <a:rPr lang="fr-CH" b="1"/>
              <a:t> </a:t>
            </a:r>
            <a:r>
              <a:rPr lang="fr-CH" b="1" err="1"/>
              <a:t>worlds</a:t>
            </a:r>
            <a:endParaRPr lang="en-US" err="1"/>
          </a:p>
          <a:p>
            <a:pPr marL="628650" lvl="1" indent="-171450">
              <a:buFont typeface="Arial"/>
              <a:buChar char="•"/>
            </a:pPr>
            <a:r>
              <a:rPr lang="fr-CH" b="1"/>
              <a:t> </a:t>
            </a:r>
            <a:r>
              <a:rPr lang="en-US" b="1"/>
              <a:t>open-ended</a:t>
            </a:r>
            <a:r>
              <a:rPr lang="en-US"/>
              <a:t> SA, MH -&gt; ROUGE-</a:t>
            </a:r>
            <a:r>
              <a:rPr lang="en-US" b="1"/>
              <a:t> </a:t>
            </a:r>
            <a:r>
              <a:rPr lang="en-US"/>
              <a:t>0.07 to 0.40</a:t>
            </a:r>
            <a:r>
              <a:rPr lang="en-US" b="1"/>
              <a:t> for MH</a:t>
            </a:r>
            <a:endParaRPr lang="en-US"/>
          </a:p>
          <a:p>
            <a:r>
              <a:rPr lang="fr-CH" b="1"/>
              <a:t>&gt; </a:t>
            </a:r>
            <a:r>
              <a:rPr lang="fr-CH" b="1" err="1"/>
              <a:t>combining</a:t>
            </a:r>
            <a:r>
              <a:rPr lang="fr-CH" b="1"/>
              <a:t>  </a:t>
            </a:r>
            <a:r>
              <a:rPr lang="fr-CH" b="1" err="1"/>
              <a:t>quality</a:t>
            </a:r>
            <a:r>
              <a:rPr lang="fr-CH" b="1"/>
              <a:t> </a:t>
            </a:r>
            <a:r>
              <a:rPr lang="fr-CH" b="1" err="1"/>
              <a:t>retrieval</a:t>
            </a:r>
            <a:r>
              <a:rPr lang="fr-CH" b="1"/>
              <a:t> </a:t>
            </a:r>
            <a:r>
              <a:rPr lang="fr-CH" err="1"/>
              <a:t>with</a:t>
            </a:r>
            <a:r>
              <a:rPr lang="fr-CH"/>
              <a:t> </a:t>
            </a:r>
            <a:r>
              <a:rPr lang="fr-CH" b="1" err="1"/>
              <a:t>domain</a:t>
            </a:r>
            <a:r>
              <a:rPr lang="fr-CH" b="1"/>
              <a:t> </a:t>
            </a:r>
            <a:r>
              <a:rPr lang="fr-CH" b="1" err="1"/>
              <a:t>specific</a:t>
            </a:r>
            <a:r>
              <a:rPr lang="fr-CH" b="1"/>
              <a:t> fine-tuning </a:t>
            </a:r>
            <a:r>
              <a:rPr lang="fr-CH"/>
              <a:t>for the </a:t>
            </a:r>
            <a:r>
              <a:rPr lang="fr-CH" err="1"/>
              <a:t>generation</a:t>
            </a:r>
            <a:r>
              <a:rPr lang="fr-CH"/>
              <a:t> component.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1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</a:t>
            </a:r>
            <a:r>
              <a:rPr lang="de-DE" err="1"/>
              <a:t>Lie</a:t>
            </a:r>
            <a:r>
              <a:rPr lang="de-DE"/>
              <a:t> </a:t>
            </a:r>
            <a:r>
              <a:rPr lang="de-DE" err="1"/>
              <a:t>Detector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en-GB"/>
              <a:t>evaluates how well generative AI models can produce </a:t>
            </a:r>
            <a:r>
              <a:rPr lang="en-GB" b="1"/>
              <a:t>factually accurate medical information</a:t>
            </a:r>
          </a:p>
          <a:p>
            <a:r>
              <a:rPr lang="en-GB" b="1"/>
              <a:t>-</a:t>
            </a:r>
            <a:r>
              <a:rPr lang="en-GB"/>
              <a:t>how accurately </a:t>
            </a:r>
            <a:r>
              <a:rPr lang="en-GB" b="1"/>
              <a:t>retrieve and generate medical knowledge</a:t>
            </a:r>
          </a:p>
          <a:p>
            <a:r>
              <a:rPr lang="en-GB" b="1"/>
              <a:t>-</a:t>
            </a:r>
            <a:r>
              <a:rPr lang="en-GB"/>
              <a:t>procedures, conditions, diagnostics, and drugs</a:t>
            </a:r>
            <a:endParaRPr lang="en-GB" b="1"/>
          </a:p>
          <a:p>
            <a:r>
              <a:rPr lang="en-GB" b="1"/>
              <a:t>-Scoring is based only on factual accuracy</a:t>
            </a:r>
          </a:p>
          <a:p>
            <a:r>
              <a:rPr lang="en-GB" b="1"/>
              <a:t>-Answers must match exactly </a:t>
            </a:r>
            <a:r>
              <a:rPr lang="en-GB"/>
              <a:t>or be </a:t>
            </a:r>
            <a:r>
              <a:rPr lang="en-GB" b="1"/>
              <a:t>semantically equivalent</a:t>
            </a:r>
            <a:r>
              <a:rPr lang="en-GB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3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fr-CH" err="1"/>
              <a:t>Proud</a:t>
            </a:r>
            <a:r>
              <a:rPr lang="fr-CH"/>
              <a:t> : </a:t>
            </a:r>
            <a:r>
              <a:rPr lang="fr-CH" err="1"/>
              <a:t>improved</a:t>
            </a:r>
            <a:r>
              <a:rPr lang="fr-CH"/>
              <a:t> on </a:t>
            </a:r>
            <a:r>
              <a:rPr lang="fr-CH" b="1"/>
              <a:t>all question types </a:t>
            </a:r>
            <a:r>
              <a:rPr lang="fr-CH"/>
              <a:t>and </a:t>
            </a:r>
            <a:r>
              <a:rPr lang="fr-CH" b="1" err="1"/>
              <a:t>established</a:t>
            </a:r>
            <a:r>
              <a:rPr lang="fr-CH"/>
              <a:t> a </a:t>
            </a:r>
            <a:r>
              <a:rPr lang="fr-CH" b="1" err="1"/>
              <a:t>comprehensive</a:t>
            </a:r>
            <a:r>
              <a:rPr lang="fr-CH"/>
              <a:t> </a:t>
            </a:r>
            <a:r>
              <a:rPr lang="fr-CH" err="1"/>
              <a:t>evaluaton</a:t>
            </a:r>
            <a:r>
              <a:rPr lang="fr-CH"/>
              <a:t> suite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fr-CH"/>
              <a:t>Future extensions : RAG : 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fr-CH" b="1"/>
              <a:t>post</a:t>
            </a:r>
            <a:r>
              <a:rPr lang="fr-CH"/>
              <a:t> </a:t>
            </a:r>
            <a:r>
              <a:rPr lang="fr-CH" err="1"/>
              <a:t>retrieval</a:t>
            </a:r>
            <a:r>
              <a:rPr lang="fr-CH"/>
              <a:t> </a:t>
            </a:r>
            <a:r>
              <a:rPr lang="fr-CH" err="1"/>
              <a:t>strategies</a:t>
            </a:r>
            <a:r>
              <a:rPr lang="fr-CH"/>
              <a:t> : </a:t>
            </a:r>
            <a:r>
              <a:rPr lang="fr-CH" b="1" err="1"/>
              <a:t>reranking</a:t>
            </a:r>
            <a:r>
              <a:rPr lang="fr-CH"/>
              <a:t> of </a:t>
            </a:r>
            <a:r>
              <a:rPr lang="fr-CH" err="1"/>
              <a:t>contexts</a:t>
            </a:r>
            <a:r>
              <a:rPr lang="fr-CH"/>
              <a:t> 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fr-CH" b="1" err="1"/>
              <a:t>Agentic</a:t>
            </a:r>
            <a:r>
              <a:rPr lang="fr-CH" b="1"/>
              <a:t> RAG </a:t>
            </a:r>
            <a:r>
              <a:rPr lang="fr-CH" err="1"/>
              <a:t>promsing</a:t>
            </a:r>
            <a:r>
              <a:rPr lang="fr-CH"/>
              <a:t>, </a:t>
            </a:r>
            <a:r>
              <a:rPr lang="fr-CH" err="1"/>
              <a:t>our</a:t>
            </a:r>
            <a:r>
              <a:rPr lang="fr-CH"/>
              <a:t> </a:t>
            </a:r>
            <a:r>
              <a:rPr lang="fr-CH" err="1"/>
              <a:t>task</a:t>
            </a:r>
            <a:r>
              <a:rPr lang="fr-CH"/>
              <a:t>&gt; :</a:t>
            </a:r>
            <a:r>
              <a:rPr lang="fr-CH" b="1"/>
              <a:t> </a:t>
            </a:r>
            <a:r>
              <a:rPr lang="fr-CH" err="1"/>
              <a:t>implement</a:t>
            </a:r>
            <a:r>
              <a:rPr lang="fr-CH"/>
              <a:t> </a:t>
            </a:r>
            <a:r>
              <a:rPr lang="fr-CH" err="1"/>
              <a:t>different</a:t>
            </a:r>
            <a:r>
              <a:rPr lang="fr-CH" b="1"/>
              <a:t> </a:t>
            </a:r>
            <a:r>
              <a:rPr lang="fr-CH" b="1" err="1"/>
              <a:t>medical</a:t>
            </a:r>
            <a:r>
              <a:rPr lang="fr-CH" b="1"/>
              <a:t> </a:t>
            </a:r>
            <a:r>
              <a:rPr lang="fr-CH" b="1" err="1"/>
              <a:t>specialists</a:t>
            </a:r>
            <a:r>
              <a:rPr lang="fr-CH" b="1"/>
              <a:t> : </a:t>
            </a:r>
            <a:r>
              <a:rPr lang="fr-CH" b="1" err="1"/>
              <a:t>dietitian</a:t>
            </a:r>
            <a:r>
              <a:rPr lang="fr-CH" b="1"/>
              <a:t>, </a:t>
            </a:r>
            <a:r>
              <a:rPr lang="fr-CH" b="1" err="1"/>
              <a:t>caridologist</a:t>
            </a:r>
            <a:endParaRPr lang="en-US" err="1"/>
          </a:p>
          <a:p>
            <a:pPr marL="285750" lvl="1" indent="-285750">
              <a:buFont typeface="Arial"/>
              <a:buChar char="•"/>
            </a:pPr>
            <a:r>
              <a:rPr lang="fr-CH" err="1"/>
              <a:t>Experimenting</a:t>
            </a:r>
            <a:r>
              <a:rPr lang="fr-CH"/>
              <a:t> </a:t>
            </a:r>
            <a:r>
              <a:rPr lang="fr-CH" err="1"/>
              <a:t>with</a:t>
            </a:r>
            <a:r>
              <a:rPr lang="fr-CH" b="1"/>
              <a:t> model variants &amp; architectures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9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1"/>
              <a:t>Q&amp;A </a:t>
            </a:r>
            <a:r>
              <a:rPr lang="de-DE" b="1" err="1"/>
              <a:t>system</a:t>
            </a:r>
            <a:r>
              <a:rPr lang="de-DE" b="1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specialized</a:t>
            </a:r>
            <a:r>
              <a:rPr lang="de-DE"/>
              <a:t> on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question</a:t>
            </a:r>
            <a:r>
              <a:rPr lang="de-DE"/>
              <a:t> </a:t>
            </a:r>
            <a:r>
              <a:rPr lang="de-DE" err="1"/>
              <a:t>types</a:t>
            </a:r>
            <a:r>
              <a:rPr lang="de-DE"/>
              <a:t> </a:t>
            </a:r>
          </a:p>
          <a:p>
            <a:pPr marL="171450" indent="-171450">
              <a:buFontTx/>
              <a:buChar char="-"/>
            </a:pPr>
            <a:r>
              <a:rPr lang="de-DE" b="1" err="1"/>
              <a:t>Tagged</a:t>
            </a:r>
            <a:r>
              <a:rPr lang="de-DE" b="1"/>
              <a:t> </a:t>
            </a:r>
            <a:r>
              <a:rPr lang="de-DE" b="1" err="1"/>
              <a:t>entries</a:t>
            </a:r>
            <a:r>
              <a:rPr lang="de-DE" b="1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b="1" err="1"/>
              <a:t>origin</a:t>
            </a:r>
            <a:r>
              <a:rPr lang="de-DE" b="1"/>
              <a:t> </a:t>
            </a:r>
            <a:r>
              <a:rPr lang="de-DE" b="1" err="1"/>
              <a:t>dataset</a:t>
            </a:r>
            <a:r>
              <a:rPr lang="de-DE" b="1"/>
              <a:t> and type</a:t>
            </a:r>
          </a:p>
          <a:p>
            <a:pPr marL="171450" indent="-171450">
              <a:buFontTx/>
              <a:buChar char="-"/>
            </a:pPr>
            <a:r>
              <a:rPr lang="de-DE" b="1" err="1"/>
              <a:t>No</a:t>
            </a:r>
            <a:r>
              <a:rPr lang="de-DE" b="1"/>
              <a:t> inverse QUESTIONS in </a:t>
            </a:r>
            <a:r>
              <a:rPr lang="de-DE" b="1" err="1"/>
              <a:t>the</a:t>
            </a:r>
            <a:r>
              <a:rPr lang="de-DE" b="1"/>
              <a:t> </a:t>
            </a:r>
            <a:r>
              <a:rPr lang="de-DE" b="1" err="1"/>
              <a:t>dataset</a:t>
            </a:r>
            <a:endParaRPr lang="de-DE" b="1"/>
          </a:p>
          <a:p>
            <a:pPr marL="171450" indent="-171450">
              <a:buFontTx/>
              <a:buChar char="-"/>
            </a:pPr>
            <a:r>
              <a:rPr lang="de-DE" b="1" err="1"/>
              <a:t>For</a:t>
            </a:r>
            <a:r>
              <a:rPr lang="de-DE" b="1"/>
              <a:t> </a:t>
            </a:r>
            <a:r>
              <a:rPr lang="de-DE" b="1" err="1"/>
              <a:t>the</a:t>
            </a:r>
            <a:r>
              <a:rPr lang="de-DE" b="1"/>
              <a:t> MH: </a:t>
            </a:r>
            <a:r>
              <a:rPr lang="de-DE" b="1" err="1"/>
              <a:t>reasoning</a:t>
            </a:r>
            <a:r>
              <a:rPr lang="de-DE" b="1"/>
              <a:t> </a:t>
            </a:r>
            <a:r>
              <a:rPr lang="de-DE" b="1" err="1"/>
              <a:t>steps</a:t>
            </a:r>
            <a:r>
              <a:rPr lang="de-DE" b="1"/>
              <a:t> </a:t>
            </a:r>
            <a:r>
              <a:rPr lang="de-DE" b="1" err="1"/>
              <a:t>CoT</a:t>
            </a:r>
            <a:r>
              <a:rPr lang="de-DE" b="1"/>
              <a:t> </a:t>
            </a:r>
            <a:r>
              <a:rPr lang="de-DE" b="1" err="1"/>
              <a:t>dataset</a:t>
            </a:r>
            <a:r>
              <a:rPr lang="de-DE" b="1"/>
              <a:t> </a:t>
            </a:r>
            <a:r>
              <a:rPr lang="de-DE" b="1" err="1"/>
              <a:t>that</a:t>
            </a:r>
            <a:r>
              <a:rPr lang="de-DE" b="1"/>
              <a:t> </a:t>
            </a:r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split</a:t>
            </a:r>
            <a:r>
              <a:rPr lang="de-DE" b="1"/>
              <a:t> </a:t>
            </a:r>
            <a:r>
              <a:rPr lang="de-DE" b="1" err="1"/>
              <a:t>into</a:t>
            </a:r>
            <a:r>
              <a:rPr lang="de-DE" b="1"/>
              <a:t> </a:t>
            </a:r>
            <a:r>
              <a:rPr lang="de-DE" b="1" err="1"/>
              <a:t>steps</a:t>
            </a:r>
            <a:endParaRPr lang="de-DE" b="1"/>
          </a:p>
          <a:p>
            <a:pPr marL="171450" indent="-171450">
              <a:buFontTx/>
              <a:buChar char="-"/>
            </a:pPr>
            <a:endParaRPr lang="de-DE" b="1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>
                <a:solidFill>
                  <a:schemeClr val="tx1"/>
                </a:solidFill>
              </a:rPr>
              <a:t>Data augmentation not needed</a:t>
            </a:r>
            <a:r>
              <a:rPr lang="en-US" sz="1200">
                <a:solidFill>
                  <a:schemeClr val="tx1"/>
                </a:solidFill>
              </a:rPr>
              <a:t>: Synthetic generation, paraphrasing was not needed in our opinion</a:t>
            </a:r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TRAIN TEST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1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Stratified split by “type” to have for each question type equal as many in train/test.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Train test split of 80/20 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GB" sz="1400">
              <a:solidFill>
                <a:schemeClr val="tx1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/>
              <a:t>Learn to always predict the majority class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/>
              <a:t>Appear to perform well on accuracy</a:t>
            </a:r>
            <a:r>
              <a:rPr lang="en-GB" sz="2000"/>
              <a:t>, but fail in real-world settings or on the minority class ("False")</a:t>
            </a:r>
            <a:endParaRPr lang="en-GB" sz="2000" b="1"/>
          </a:p>
          <a:p>
            <a:pPr indent="-2857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tx1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/>
              <a:t>The model may learn to </a:t>
            </a:r>
            <a:r>
              <a:rPr lang="en-GB" sz="2000" b="1"/>
              <a:t>prefer patterns from multiple choice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 b="1"/>
              <a:t>fail to generalize</a:t>
            </a:r>
            <a:r>
              <a:rPr lang="en-GB" sz="2000"/>
              <a:t> across question types, especially if different skills required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</a:rPr>
              <a:t>For the MC in the RAG we performed additional cleaning “All of the above”</a:t>
            </a:r>
            <a:endParaRPr lang="en-GB" sz="1400">
              <a:solidFill>
                <a:schemeClr val="tx1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GB" sz="1400">
              <a:solidFill>
                <a:schemeClr val="tx1"/>
              </a:solidFill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At first, we wanted to work with a large amount of reasoning data (10 individual datasets)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Our idea was to let a teacher model </a:t>
            </a:r>
            <a:r>
              <a:rPr lang="en-GB" sz="1200" i="1" err="1">
                <a:solidFill>
                  <a:schemeClr val="tx1"/>
                </a:solidFill>
              </a:rPr>
              <a:t>codellama</a:t>
            </a:r>
            <a:r>
              <a:rPr lang="en-GB" sz="1200" i="1">
                <a:solidFill>
                  <a:schemeClr val="tx1"/>
                </a:solidFill>
              </a:rPr>
              <a:t>/CodeLlama-7b-Instruct-hf </a:t>
            </a:r>
            <a:r>
              <a:rPr lang="en-GB" sz="1200">
                <a:solidFill>
                  <a:schemeClr val="tx1"/>
                </a:solidFill>
              </a:rPr>
              <a:t>generate reasoning steps ≈ Distillation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We decided to get a smaller dataset that would ensure higher quality for our model to learn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reasoning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tx1"/>
                </a:solidFill>
              </a:rPr>
              <a:t>Divided the </a:t>
            </a:r>
            <a:r>
              <a:rPr lang="en-US" sz="1200" err="1">
                <a:solidFill>
                  <a:schemeClr val="tx1"/>
                </a:solidFill>
              </a:rPr>
              <a:t>CoT</a:t>
            </a:r>
            <a:r>
              <a:rPr lang="en-US" sz="1200">
                <a:solidFill>
                  <a:schemeClr val="tx1"/>
                </a:solidFill>
              </a:rPr>
              <a:t> into steps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solidFill>
                <a:schemeClr val="tx1"/>
              </a:solidFill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5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At first, we wanted to work with a large amount of reasoning data (10 individual datasets)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Our idea was to let </a:t>
            </a:r>
            <a:r>
              <a:rPr lang="en-GB" sz="1200" i="1" err="1">
                <a:solidFill>
                  <a:schemeClr val="tx1"/>
                </a:solidFill>
              </a:rPr>
              <a:t>codellama</a:t>
            </a:r>
            <a:r>
              <a:rPr lang="en-GB" sz="1200" i="1">
                <a:solidFill>
                  <a:schemeClr val="tx1"/>
                </a:solidFill>
              </a:rPr>
              <a:t>/CodeLlama-7b-Instruct-hf </a:t>
            </a:r>
            <a:r>
              <a:rPr lang="en-GB" sz="1200">
                <a:solidFill>
                  <a:schemeClr val="tx1"/>
                </a:solidFill>
              </a:rPr>
              <a:t>generate reasoning steps ≈ Distillation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We decided to get a smaller dataset that would ensure higher quality for our model to learn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reasoning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7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</a:t>
            </a:r>
            <a:r>
              <a:rPr lang="de-DE" b="1"/>
              <a:t>The </a:t>
            </a:r>
            <a:r>
              <a:rPr lang="de-DE" b="1" err="1"/>
              <a:t>PubMed</a:t>
            </a:r>
            <a:r>
              <a:rPr lang="de-DE" b="1"/>
              <a:t> </a:t>
            </a:r>
            <a:r>
              <a:rPr lang="de-DE" b="1" err="1"/>
              <a:t>data</a:t>
            </a:r>
            <a:r>
              <a:rPr lang="de-DE" b="1"/>
              <a:t> </a:t>
            </a:r>
            <a:r>
              <a:rPr lang="de-DE" err="1"/>
              <a:t>more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technical</a:t>
            </a:r>
            <a:r>
              <a:rPr lang="de-DE"/>
              <a:t> </a:t>
            </a:r>
            <a:r>
              <a:rPr lang="de-DE" err="1"/>
              <a:t>side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8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4C8BE21-E14C-4CB1-A95D-2505282590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9524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C8BE21-E14C-4CB1-A95D-250528259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anchor="t"/>
          <a:lstStyle>
            <a:lvl1pPr>
              <a:defRPr sz="1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9F7FC-002D-BDFE-2B79-E26476F44A88}"/>
              </a:ext>
            </a:extLst>
          </p:cNvPr>
          <p:cNvSpPr txBox="1"/>
          <p:nvPr userDrawn="1"/>
        </p:nvSpPr>
        <p:spPr>
          <a:xfrm>
            <a:off x="663498" y="4878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r>
              <a:rPr lang="de-DE"/>
              <a:t>www.bestppt.com</a:t>
            </a:r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2018 by The Boston Consulting Group, Inc.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72500" y="467100"/>
            <a:ext cx="8199900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390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7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4C8BE21-E14C-4CB1-A95D-2505282590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4053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C8BE21-E14C-4CB1-A95D-2505282590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9F7FC-002D-BDFE-2B79-E26476F44A88}"/>
              </a:ext>
            </a:extLst>
          </p:cNvPr>
          <p:cNvSpPr txBox="1"/>
          <p:nvPr userDrawn="1"/>
        </p:nvSpPr>
        <p:spPr>
          <a:xfrm>
            <a:off x="663498" y="4878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818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www.bestppt.com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5" Type="http://schemas.openxmlformats.org/officeDocument/2006/relationships/tags" Target="../tags/tag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CCACFDC-C1AB-C8F3-8929-83793215C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332514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84" imgH="486" progId="TCLayout.ActiveDocument.1">
                  <p:embed/>
                </p:oleObj>
              </mc:Choice>
              <mc:Fallback>
                <p:oleObj name="think-cell Slide" r:id="rId7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CCACFDC-C1AB-C8F3-8929-83793215C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803" y="203115"/>
            <a:ext cx="6096000" cy="3560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here to edit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934" y="1040232"/>
            <a:ext cx="8318131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412934" y="952099"/>
            <a:ext cx="831813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9"/>
          <a:srcRect/>
          <a:stretch/>
        </p:blipFill>
        <p:spPr bwMode="auto">
          <a:xfrm>
            <a:off x="7348543" y="179672"/>
            <a:ext cx="1330916" cy="2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6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Montserrat" pitchFamily="2" charset="77"/>
          <a:ea typeface="+mj-ea"/>
          <a:cs typeface="Montserrat" pitchFamily="2" charset="77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CCACFDC-C1AB-C8F3-8929-83793215C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332514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84" imgH="486" progId="TCLayout.ActiveDocument.1">
                  <p:embed/>
                </p:oleObj>
              </mc:Choice>
              <mc:Fallback>
                <p:oleObj name="think-cell Slide" r:id="rId6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CCACFDC-C1AB-C8F3-8929-83793215C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803" y="203115"/>
            <a:ext cx="6096000" cy="3560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here to edit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934" y="1040232"/>
            <a:ext cx="8318131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Montserrat" pitchFamily="2" charset="77"/>
          <a:ea typeface="+mj-ea"/>
          <a:cs typeface="Montserrat" pitchFamily="2" charset="77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venir Next LT Pro" panose="020B0504020202020204" pitchFamily="34" charset="77"/>
          <a:ea typeface="+mn-ea"/>
          <a:cs typeface="Avenir Next LT Pro" panose="020B0504020202020204" pitchFamily="34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68.xml"/><Relationship Id="rId7" Type="http://schemas.openxmlformats.org/officeDocument/2006/relationships/image" Target="../media/image6.emf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Relationship Id="rId9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chart" Target="../charts/chart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77.xml"/><Relationship Id="rId7" Type="http://schemas.openxmlformats.org/officeDocument/2006/relationships/image" Target="../media/image6.em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slideLayout" Target="../slideLayouts/slideLayout2.xml"/><Relationship Id="rId17" Type="http://schemas.openxmlformats.org/officeDocument/2006/relationships/chart" Target="../charts/chart6.xml"/><Relationship Id="rId2" Type="http://schemas.openxmlformats.org/officeDocument/2006/relationships/tags" Target="../tags/tag82.xml"/><Relationship Id="rId16" Type="http://schemas.openxmlformats.org/officeDocument/2006/relationships/chart" Target="../charts/chart5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image" Target="../media/image1.emf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oleObject" Target="../embeddings/oleObject24.bin"/><Relationship Id="rId18" Type="http://schemas.openxmlformats.org/officeDocument/2006/relationships/chart" Target="../charts/chart11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slideLayout" Target="../slideLayouts/slideLayout2.xml"/><Relationship Id="rId17" Type="http://schemas.openxmlformats.org/officeDocument/2006/relationships/chart" Target="../charts/chart10.xml"/><Relationship Id="rId2" Type="http://schemas.openxmlformats.org/officeDocument/2006/relationships/tags" Target="../tags/tag99.xml"/><Relationship Id="rId16" Type="http://schemas.openxmlformats.org/officeDocument/2006/relationships/chart" Target="../charts/chart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5" Type="http://schemas.openxmlformats.org/officeDocument/2006/relationships/chart" Target="../charts/chart8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6" Type="http://schemas.openxmlformats.org/officeDocument/2006/relationships/image" Target="../media/image3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3" Type="http://schemas.openxmlformats.org/officeDocument/2006/relationships/tags" Target="../tags/tag118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chart" Target="../charts/chart1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image" Target="../media/image1.emf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oleObject" Target="../embeddings/oleObject27.bin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tags" Target="../tags/tag138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chart" Target="../charts/chart13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image" Target="../media/image1.emf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oleObject" Target="../embeddings/oleObject28.bin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image" Target="../media/image3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0.xml"/><Relationship Id="rId7" Type="http://schemas.openxmlformats.org/officeDocument/2006/relationships/image" Target="../media/image6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Relationship Id="rId6" Type="http://schemas.openxmlformats.org/officeDocument/2006/relationships/image" Target="../media/image4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notesSlide" Target="../notesSlides/notesSlide27.xml"/><Relationship Id="rId18" Type="http://schemas.openxmlformats.org/officeDocument/2006/relationships/chart" Target="../charts/chart1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slideLayout" Target="../slideLayouts/slideLayout2.xml"/><Relationship Id="rId17" Type="http://schemas.openxmlformats.org/officeDocument/2006/relationships/chart" Target="../charts/chart15.xml"/><Relationship Id="rId2" Type="http://schemas.openxmlformats.org/officeDocument/2006/relationships/tags" Target="../tags/tag160.xml"/><Relationship Id="rId16" Type="http://schemas.openxmlformats.org/officeDocument/2006/relationships/chart" Target="../charts/chart14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image" Target="../media/image1.emf"/><Relationship Id="rId10" Type="http://schemas.openxmlformats.org/officeDocument/2006/relationships/tags" Target="../tags/tag168.xml"/><Relationship Id="rId19" Type="http://schemas.openxmlformats.org/officeDocument/2006/relationships/chart" Target="../charts/chart17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oleObject" Target="../embeddings/oleObject3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74.xml"/><Relationship Id="rId7" Type="http://schemas.openxmlformats.org/officeDocument/2006/relationships/image" Target="../media/image6.emf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5.xml"/><Relationship Id="rId9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hyperlink" Target="https://medium.com/nlplanet/two-minutes-nlp-learn-the-rouge-metric-by-examples-f179cc285499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Relationship Id="rId6" Type="http://schemas.openxmlformats.org/officeDocument/2006/relationships/hyperlink" Target="https://cliniqlink.org/" TargetMode="External"/><Relationship Id="rId5" Type="http://schemas.openxmlformats.org/officeDocument/2006/relationships/hyperlink" Target="https://www.nau.ch/news/europa/schweizer-medizinstudis-fluchten-vor-numerus-clausus-nach-osteuropa-66831473" TargetMode="Externa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Relationship Id="rId6" Type="http://schemas.openxmlformats.org/officeDocument/2006/relationships/hyperlink" Target="https://en.m.wikipedia.org/wiki/File:DeepSeek_logo.svg" TargetMode="External"/><Relationship Id="rId5" Type="http://schemas.openxmlformats.org/officeDocument/2006/relationships/hyperlink" Target="https://de.wikipedia.org/wiki/PubMed" TargetMode="Externa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7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tags" Target="../tags/tag59.xml"/><Relationship Id="rId47" Type="http://schemas.openxmlformats.org/officeDocument/2006/relationships/oleObject" Target="../embeddings/oleObject12.bin"/><Relationship Id="rId50" Type="http://schemas.openxmlformats.org/officeDocument/2006/relationships/chart" Target="../charts/chart2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9" Type="http://schemas.openxmlformats.org/officeDocument/2006/relationships/tags" Target="../tags/tag46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45" Type="http://schemas.openxmlformats.org/officeDocument/2006/relationships/slideLayout" Target="../slideLayouts/slideLayout2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49" Type="http://schemas.openxmlformats.org/officeDocument/2006/relationships/chart" Target="../charts/chart1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4" Type="http://schemas.openxmlformats.org/officeDocument/2006/relationships/tags" Target="../tags/tag61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tags" Target="../tags/tag60.xml"/><Relationship Id="rId48" Type="http://schemas.openxmlformats.org/officeDocument/2006/relationships/image" Target="../media/image1.emf"/><Relationship Id="rId8" Type="http://schemas.openxmlformats.org/officeDocument/2006/relationships/tags" Target="../tags/tag25.xml"/><Relationship Id="rId51" Type="http://schemas.openxmlformats.org/officeDocument/2006/relationships/chart" Target="../charts/chart3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Relationship Id="rId46" Type="http://schemas.openxmlformats.org/officeDocument/2006/relationships/notesSlide" Target="../notesSlides/notesSlide6.xml"/><Relationship Id="rId20" Type="http://schemas.openxmlformats.org/officeDocument/2006/relationships/tags" Target="../tags/tag37.xml"/><Relationship Id="rId41" Type="http://schemas.openxmlformats.org/officeDocument/2006/relationships/tags" Target="../tags/tag58.xml"/><Relationship Id="rId1" Type="http://schemas.openxmlformats.org/officeDocument/2006/relationships/tags" Target="../tags/tag18.xml"/><Relationship Id="rId6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73D1338-CEA9-0BF2-9300-BB31416168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7754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3D1338-CEA9-0BF2-9300-BB31416168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56"/>
          <p:cNvSpPr/>
          <p:nvPr/>
        </p:nvSpPr>
        <p:spPr>
          <a:xfrm>
            <a:off x="4719783" y="0"/>
            <a:ext cx="4518600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417397" dist="139185" dir="14640000">
              <a:prstClr val="black">
                <a:alpha val="16801"/>
              </a:prstClr>
            </a:inn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1588" y="3082814"/>
            <a:ext cx="2551157" cy="1169551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Natural Language Processing with Large Language Models</a:t>
            </a:r>
          </a:p>
          <a:p>
            <a:endParaRPr lang="en-GB" sz="1000">
              <a:solidFill>
                <a:schemeClr val="bg1">
                  <a:lumMod val="50000"/>
                </a:schemeClr>
              </a:solidFill>
              <a:latin typeface="Montserrat" pitchFamily="2" charset="77"/>
              <a:ea typeface="Roboto Light" panose="02000000000000000000" pitchFamily="2" charset="0"/>
            </a:endParaRPr>
          </a:p>
          <a:p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Lorena Raichle, Adria Pop, </a:t>
            </a:r>
            <a:br>
              <a:rPr lang="en-GB" sz="1000">
                <a:latin typeface="Montserrat" pitchFamily="2" charset="77"/>
                <a:ea typeface="Roboto Light" panose="02000000000000000000" pitchFamily="2" charset="0"/>
              </a:rPr>
            </a:br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Konstantin Wehmeyer</a:t>
            </a:r>
          </a:p>
          <a:p>
            <a:endParaRPr lang="en-GB" sz="1000">
              <a:solidFill>
                <a:schemeClr val="bg1">
                  <a:lumMod val="50000"/>
                </a:schemeClr>
              </a:solidFill>
              <a:latin typeface="Montserrat" pitchFamily="2" charset="77"/>
              <a:ea typeface="Roboto Light" panose="02000000000000000000" pitchFamily="2" charset="0"/>
            </a:endParaRPr>
          </a:p>
          <a:p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May 20, 2025</a:t>
            </a:r>
            <a:endParaRPr lang="en-US" sz="1000">
              <a:solidFill>
                <a:schemeClr val="bg1">
                  <a:lumMod val="50000"/>
                </a:schemeClr>
              </a:solidFill>
              <a:latin typeface="Montserrat"/>
              <a:ea typeface="Roboto Light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11587" y="2415207"/>
            <a:ext cx="4095940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GB" sz="2400">
                <a:latin typeface="Montserrat" pitchFamily="2" charset="77"/>
              </a:rPr>
              <a:t>Project presentation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11587" y="2882332"/>
            <a:ext cx="907551" cy="0"/>
          </a:xfrm>
          <a:prstGeom prst="line">
            <a:avLst/>
          </a:prstGeom>
          <a:ln w="12700">
            <a:solidFill>
              <a:srgbClr val="008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6DFE63-DEC2-F6FB-AED7-E518BF601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1" y="330437"/>
            <a:ext cx="2055094" cy="44152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730EF2F-BEF4-A73E-6B5A-8DE17FA65058}"/>
              </a:ext>
            </a:extLst>
          </p:cNvPr>
          <p:cNvSpPr/>
          <p:nvPr/>
        </p:nvSpPr>
        <p:spPr>
          <a:xfrm>
            <a:off x="4377445" y="1645987"/>
            <a:ext cx="4082034" cy="24726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5094E-0387-3977-CE7E-E6A7A6775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255" y="2037138"/>
            <a:ext cx="1903709" cy="16794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A34A4D-43C2-004A-2A0B-26FAC3193453}"/>
              </a:ext>
            </a:extLst>
          </p:cNvPr>
          <p:cNvSpPr/>
          <p:nvPr/>
        </p:nvSpPr>
        <p:spPr>
          <a:xfrm>
            <a:off x="711587" y="1578750"/>
            <a:ext cx="4095940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GB" sz="2400" b="1">
                <a:latin typeface="Montserrat" pitchFamily="2" charset="77"/>
              </a:rPr>
              <a:t>Medical Lie Detector:</a:t>
            </a:r>
            <a:br>
              <a:rPr lang="en-GB" sz="2400" b="1">
                <a:latin typeface="Montserrat" pitchFamily="2" charset="77"/>
              </a:rPr>
            </a:br>
            <a:r>
              <a:rPr lang="en-GB" sz="2400" b="1" err="1">
                <a:latin typeface="Montserrat" pitchFamily="2" charset="77"/>
              </a:rPr>
              <a:t>ClinIQ</a:t>
            </a:r>
            <a:endParaRPr lang="en-GB" sz="2400" b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280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E9788D-4CF3-40C0-033A-C18BB2C28C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E9788D-4CF3-40C0-033A-C18BB2C28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399E12FF-F588-C224-248A-97ABDC11A3D7}"/>
              </a:ext>
            </a:extLst>
          </p:cNvPr>
          <p:cNvSpPr/>
          <p:nvPr/>
        </p:nvSpPr>
        <p:spPr>
          <a:xfrm>
            <a:off x="415637" y="1615440"/>
            <a:ext cx="2767830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437C-2250-C55E-D274-B483B631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572411"/>
            <a:ext cx="6096000" cy="356085"/>
          </a:xfrm>
        </p:spPr>
        <p:txBody>
          <a:bodyPr vert="horz"/>
          <a:lstStyle/>
          <a:p>
            <a:r>
              <a:rPr lang="en-US"/>
              <a:t>Preprocessing – Train and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E838F-0BF4-0654-AA89-BD70FC6FE036}"/>
              </a:ext>
            </a:extLst>
          </p:cNvPr>
          <p:cNvSpPr/>
          <p:nvPr/>
        </p:nvSpPr>
        <p:spPr>
          <a:xfrm>
            <a:off x="415636" y="1132556"/>
            <a:ext cx="2939885" cy="3798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Reasoning Steps For Multi Hop</a:t>
            </a:r>
          </a:p>
        </p:txBody>
      </p:sp>
      <p:pic>
        <p:nvPicPr>
          <p:cNvPr id="11" name="Picture 10" descr="A graph with a blue rectangle and black line&#10;&#10;AI-generated content may be incorrect.">
            <a:extLst>
              <a:ext uri="{FF2B5EF4-FFF2-40B4-BE49-F238E27FC236}">
                <a16:creationId xmlns:a16="http://schemas.microsoft.com/office/drawing/2014/main" id="{276226DC-F855-9DCD-CEC5-5C5C79971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932" y="1780410"/>
            <a:ext cx="4211329" cy="2434594"/>
          </a:xfrm>
          <a:prstGeom prst="rect">
            <a:avLst/>
          </a:prstGeom>
        </p:spPr>
      </p:pic>
      <p:pic>
        <p:nvPicPr>
          <p:cNvPr id="13" name="Picture 12" descr="A graph of a number of word count&#10;&#10;AI-generated content may be incorrect.">
            <a:extLst>
              <a:ext uri="{FF2B5EF4-FFF2-40B4-BE49-F238E27FC236}">
                <a16:creationId xmlns:a16="http://schemas.microsoft.com/office/drawing/2014/main" id="{6A0DD786-8CC1-A34F-4DE8-0EA21A757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39" y="1780410"/>
            <a:ext cx="4449609" cy="2434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B0D3DF-1F46-0BDB-D983-0038BC8F3524}"/>
              </a:ext>
            </a:extLst>
          </p:cNvPr>
          <p:cNvSpPr txBox="1"/>
          <p:nvPr/>
        </p:nvSpPr>
        <p:spPr>
          <a:xfrm>
            <a:off x="2200435" y="4133352"/>
            <a:ext cx="5037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Min: 216, Max: 1138, Median: 482.0, Mean: 496.60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F0F1F-FC49-48A2-0DBF-5C799542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E9788D-4CF3-40C0-033A-C18BB2C28C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E9788D-4CF3-40C0-033A-C18BB2C28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399E12FF-F588-C224-248A-97ABDC11A3D7}"/>
              </a:ext>
            </a:extLst>
          </p:cNvPr>
          <p:cNvSpPr/>
          <p:nvPr/>
        </p:nvSpPr>
        <p:spPr>
          <a:xfrm>
            <a:off x="415637" y="1615440"/>
            <a:ext cx="2767830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437C-2250-C55E-D274-B483B631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572411"/>
            <a:ext cx="6096000" cy="356085"/>
          </a:xfrm>
        </p:spPr>
        <p:txBody>
          <a:bodyPr vert="horz"/>
          <a:lstStyle/>
          <a:p>
            <a:r>
              <a:rPr lang="en-US"/>
              <a:t>Preprocessing – Train and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E838F-0BF4-0654-AA89-BD70FC6FE036}"/>
              </a:ext>
            </a:extLst>
          </p:cNvPr>
          <p:cNvSpPr/>
          <p:nvPr/>
        </p:nvSpPr>
        <p:spPr>
          <a:xfrm>
            <a:off x="415636" y="1132556"/>
            <a:ext cx="2939885" cy="3798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Reasoning Steps For Multi Hop</a:t>
            </a:r>
          </a:p>
        </p:txBody>
      </p:sp>
      <p:pic>
        <p:nvPicPr>
          <p:cNvPr id="9" name="Picture 8" descr="A graph with a green and red square&#10;&#10;AI-generated content may be incorrect.">
            <a:extLst>
              <a:ext uri="{FF2B5EF4-FFF2-40B4-BE49-F238E27FC236}">
                <a16:creationId xmlns:a16="http://schemas.microsoft.com/office/drawing/2014/main" id="{E8811FA2-6576-4112-DD05-DA079AEF5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615440"/>
            <a:ext cx="4477959" cy="2588734"/>
          </a:xfrm>
          <a:prstGeom prst="rect">
            <a:avLst/>
          </a:prstGeom>
        </p:spPr>
      </p:pic>
      <p:pic>
        <p:nvPicPr>
          <p:cNvPr id="12" name="Picture 11" descr="A graph with a number of steps&#10;&#10;AI-generated content may be incorrect.">
            <a:extLst>
              <a:ext uri="{FF2B5EF4-FFF2-40B4-BE49-F238E27FC236}">
                <a16:creationId xmlns:a16="http://schemas.microsoft.com/office/drawing/2014/main" id="{6FC5718B-16C3-A045-37D1-26DE4C5CF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1" y="1679627"/>
            <a:ext cx="4496699" cy="2460359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1FA9E159-6B44-B106-A27B-D258977E6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882" y="4094665"/>
            <a:ext cx="43583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/>
              <a:t>Min: 9, Max: 71, Median: 22.0, Mean: 22.08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D4627-1CFF-042D-A475-30BBF3D3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5F972D9-96E4-661F-D77A-F13C8982E0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5F972D9-96E4-661F-D77A-F13C8982E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53A2CB-A24F-F93A-208A-AB8032D4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03115"/>
            <a:ext cx="6096000" cy="356085"/>
          </a:xfrm>
        </p:spPr>
        <p:txBody>
          <a:bodyPr vert="horz"/>
          <a:lstStyle/>
          <a:p>
            <a:r>
              <a:rPr lang="en-US"/>
              <a:t>More than 500k questions were gathered across 9 different datasets with different layouts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2D2A6-DBC6-75EC-5DC2-36F26334913B}"/>
              </a:ext>
            </a:extLst>
          </p:cNvPr>
          <p:cNvSpPr/>
          <p:nvPr/>
        </p:nvSpPr>
        <p:spPr>
          <a:xfrm>
            <a:off x="464090" y="1421149"/>
            <a:ext cx="2975578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>
                <a:solidFill>
                  <a:schemeClr val="tx1"/>
                </a:solidFill>
              </a:rPr>
              <a:t>515.876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endParaRPr lang="de-DE" sz="2000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de-DE" sz="4000" b="1">
                <a:solidFill>
                  <a:schemeClr val="tx1"/>
                </a:solidFill>
              </a:rPr>
              <a:t>9 </a:t>
            </a:r>
            <a:endParaRPr lang="de-DE" sz="4000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different 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60584-6F7D-1B5F-45D5-729C2D6CF9AC}"/>
              </a:ext>
            </a:extLst>
          </p:cNvPr>
          <p:cNvSpPr/>
          <p:nvPr/>
        </p:nvSpPr>
        <p:spPr>
          <a:xfrm>
            <a:off x="3812091" y="971236"/>
            <a:ext cx="3710103" cy="493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400" b="1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4EBCD-5F78-FEC5-3F18-B57FB3C4FC48}"/>
              </a:ext>
            </a:extLst>
          </p:cNvPr>
          <p:cNvSpPr/>
          <p:nvPr/>
        </p:nvSpPr>
        <p:spPr>
          <a:xfrm>
            <a:off x="3640244" y="1522913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217.327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4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MC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9E09F-4F38-2C0C-FF28-1F1DA6DC1C2F}"/>
              </a:ext>
            </a:extLst>
          </p:cNvPr>
          <p:cNvSpPr/>
          <p:nvPr/>
        </p:nvSpPr>
        <p:spPr>
          <a:xfrm>
            <a:off x="3666922" y="2567142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211.269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in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TF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1F358-1607-AF67-4041-1E409849FDEF}"/>
              </a:ext>
            </a:extLst>
          </p:cNvPr>
          <p:cNvSpPr/>
          <p:nvPr/>
        </p:nvSpPr>
        <p:spPr>
          <a:xfrm>
            <a:off x="5974836" y="2559483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19.704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in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1 </a:t>
            </a:r>
            <a:r>
              <a:rPr lang="en-US" sz="1200">
                <a:solidFill>
                  <a:schemeClr val="tx1"/>
                </a:solidFill>
              </a:rPr>
              <a:t>MH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BAAFE-0CC6-2CB9-E796-8CC12F71CE08}"/>
              </a:ext>
            </a:extLst>
          </p:cNvPr>
          <p:cNvSpPr/>
          <p:nvPr/>
        </p:nvSpPr>
        <p:spPr>
          <a:xfrm>
            <a:off x="5974836" y="1518960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67.576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3 </a:t>
            </a:r>
            <a:r>
              <a:rPr lang="en-US" sz="1200">
                <a:solidFill>
                  <a:schemeClr val="tx1"/>
                </a:solidFill>
              </a:rPr>
              <a:t>SA datasets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5E7E56-D029-279B-A6E5-8D5BF9609715}"/>
              </a:ext>
            </a:extLst>
          </p:cNvPr>
          <p:cNvCxnSpPr>
            <a:cxnSpLocks/>
          </p:cNvCxnSpPr>
          <p:nvPr/>
        </p:nvCxnSpPr>
        <p:spPr>
          <a:xfrm flipH="1">
            <a:off x="3869722" y="1465579"/>
            <a:ext cx="466553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F2F4E-87D8-5A4D-1044-09F6395B2CBF}"/>
              </a:ext>
            </a:extLst>
          </p:cNvPr>
          <p:cNvSpPr/>
          <p:nvPr/>
        </p:nvSpPr>
        <p:spPr>
          <a:xfrm>
            <a:off x="322728" y="3400665"/>
            <a:ext cx="3269904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b="1" err="1">
                <a:solidFill>
                  <a:schemeClr val="tx1"/>
                </a:solidFill>
              </a:rPr>
              <a:t>PubMed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r>
              <a:rPr lang="de-DE">
                <a:solidFill>
                  <a:schemeClr val="tx1"/>
                </a:solidFill>
              </a:rPr>
              <a:t>Research </a:t>
            </a:r>
            <a:r>
              <a:rPr lang="de-DE" err="1">
                <a:solidFill>
                  <a:schemeClr val="tx1"/>
                </a:solidFill>
              </a:rPr>
              <a:t>articles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as</a:t>
            </a:r>
            <a:r>
              <a:rPr lang="de-DE">
                <a:solidFill>
                  <a:schemeClr val="tx1"/>
                </a:solidFill>
              </a:rPr>
              <a:t> additional </a:t>
            </a:r>
            <a:r>
              <a:rPr lang="de-DE" sz="4400" b="1" err="1">
                <a:solidFill>
                  <a:schemeClr val="tx1"/>
                </a:solidFill>
              </a:rPr>
              <a:t>data</a:t>
            </a:r>
            <a:endParaRPr lang="en-US" sz="4400" b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E867FF-4F61-86BC-4C03-2CFC2ED6BC70}"/>
              </a:ext>
            </a:extLst>
          </p:cNvPr>
          <p:cNvSpPr/>
          <p:nvPr/>
        </p:nvSpPr>
        <p:spPr>
          <a:xfrm>
            <a:off x="399803" y="1053194"/>
            <a:ext cx="3176154" cy="1942330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5CD31B-8EB9-0DF1-51D0-7538B41F61C8}"/>
              </a:ext>
            </a:extLst>
          </p:cNvPr>
          <p:cNvSpPr/>
          <p:nvPr/>
        </p:nvSpPr>
        <p:spPr>
          <a:xfrm>
            <a:off x="271649" y="1106524"/>
            <a:ext cx="3176154" cy="1942330"/>
          </a:xfrm>
          <a:prstGeom prst="rect">
            <a:avLst/>
          </a:prstGeom>
          <a:noFill/>
          <a:ln>
            <a:solidFill>
              <a:srgbClr val="317DB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9E73B0-BC34-1E3A-54EB-0037F6650C0F}"/>
              </a:ext>
            </a:extLst>
          </p:cNvPr>
          <p:cNvSpPr/>
          <p:nvPr/>
        </p:nvSpPr>
        <p:spPr>
          <a:xfrm>
            <a:off x="322729" y="1055146"/>
            <a:ext cx="3176154" cy="1942330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A452D7-E7A2-F1B0-CE28-B67FDF4F004C}"/>
              </a:ext>
            </a:extLst>
          </p:cNvPr>
          <p:cNvSpPr/>
          <p:nvPr/>
        </p:nvSpPr>
        <p:spPr>
          <a:xfrm>
            <a:off x="322729" y="1161806"/>
            <a:ext cx="3176154" cy="1942330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B25A79-0D2C-EC06-2AE8-8061E4CCC311}"/>
              </a:ext>
            </a:extLst>
          </p:cNvPr>
          <p:cNvSpPr/>
          <p:nvPr/>
        </p:nvSpPr>
        <p:spPr>
          <a:xfrm>
            <a:off x="322728" y="3210796"/>
            <a:ext cx="3269903" cy="1594078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6CE488-ECCF-05A0-4202-6E2C0E2F2936}"/>
              </a:ext>
            </a:extLst>
          </p:cNvPr>
          <p:cNvSpPr/>
          <p:nvPr/>
        </p:nvSpPr>
        <p:spPr>
          <a:xfrm>
            <a:off x="269270" y="3210796"/>
            <a:ext cx="3269903" cy="1594078"/>
          </a:xfrm>
          <a:prstGeom prst="rect">
            <a:avLst/>
          </a:prstGeom>
          <a:noFill/>
          <a:ln>
            <a:solidFill>
              <a:srgbClr val="317DB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01A8E6-D699-04F5-150E-036BDE079649}"/>
              </a:ext>
            </a:extLst>
          </p:cNvPr>
          <p:cNvSpPr/>
          <p:nvPr/>
        </p:nvSpPr>
        <p:spPr>
          <a:xfrm>
            <a:off x="228980" y="3143690"/>
            <a:ext cx="3269903" cy="159407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402761-411B-0425-E3B8-71481C4DE429}"/>
              </a:ext>
            </a:extLst>
          </p:cNvPr>
          <p:cNvSpPr/>
          <p:nvPr/>
        </p:nvSpPr>
        <p:spPr>
          <a:xfrm>
            <a:off x="322728" y="3210796"/>
            <a:ext cx="3269903" cy="159407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38217-295F-872F-CE92-DF1713819D9A}"/>
              </a:ext>
            </a:extLst>
          </p:cNvPr>
          <p:cNvSpPr txBox="1"/>
          <p:nvPr/>
        </p:nvSpPr>
        <p:spPr>
          <a:xfrm>
            <a:off x="3916490" y="3794285"/>
            <a:ext cx="4572000" cy="1015663"/>
          </a:xfrm>
          <a:prstGeom prst="rect">
            <a:avLst/>
          </a:prstGeom>
          <a:noFill/>
          <a:ln>
            <a:solidFill>
              <a:srgbClr val="CEDBE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400" b="1"/>
              <a:t>2.209.839 </a:t>
            </a:r>
            <a:endParaRPr lang="de-DE" sz="2400">
              <a:ea typeface="Calibri"/>
              <a:cs typeface="Calibri"/>
            </a:endParaRPr>
          </a:p>
          <a:p>
            <a:pPr algn="ctr"/>
            <a:r>
              <a:rPr lang="de-DE" err="1"/>
              <a:t>rows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articles</a:t>
            </a:r>
            <a:endParaRPr lang="de-DE"/>
          </a:p>
          <a:p>
            <a:pPr algn="ctr"/>
            <a:endParaRPr lang="de-DE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75EB8-50A1-646E-6648-A6C9114F3BA5}"/>
              </a:ext>
            </a:extLst>
          </p:cNvPr>
          <p:cNvSpPr/>
          <p:nvPr/>
        </p:nvSpPr>
        <p:spPr>
          <a:xfrm>
            <a:off x="3916490" y="1572372"/>
            <a:ext cx="4572000" cy="2104378"/>
          </a:xfrm>
          <a:prstGeom prst="rect">
            <a:avLst/>
          </a:prstGeom>
          <a:noFill/>
          <a:ln>
            <a:solidFill>
              <a:srgbClr val="CBD8E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5E616-4154-271E-6429-D78AADE5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E9788D-4CF3-40C0-033A-C18BB2C28C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E9788D-4CF3-40C0-033A-C18BB2C28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399E12FF-F588-C224-248A-97ABDC11A3D7}"/>
              </a:ext>
            </a:extLst>
          </p:cNvPr>
          <p:cNvSpPr/>
          <p:nvPr/>
        </p:nvSpPr>
        <p:spPr>
          <a:xfrm>
            <a:off x="443974" y="1629519"/>
            <a:ext cx="3026250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err="1">
                <a:solidFill>
                  <a:schemeClr val="tx1"/>
                </a:solidFill>
              </a:rPr>
              <a:t>MedRAG</a:t>
            </a:r>
            <a:r>
              <a:rPr lang="de-DE" sz="1400">
                <a:solidFill>
                  <a:schemeClr val="tx1"/>
                </a:solidFill>
              </a:rPr>
              <a:t>/</a:t>
            </a:r>
            <a:r>
              <a:rPr lang="de-DE" sz="1400" err="1">
                <a:solidFill>
                  <a:schemeClr val="tx1"/>
                </a:solidFill>
              </a:rPr>
              <a:t>pubmed</a:t>
            </a:r>
            <a:endParaRPr lang="de-DE" sz="140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</a:rPr>
              <a:t>Content (=Abstract)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</a:rPr>
              <a:t>Contents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err="1">
                <a:solidFill>
                  <a:schemeClr val="tx1"/>
                </a:solidFill>
              </a:rPr>
              <a:t>Used</a:t>
            </a:r>
            <a:r>
              <a:rPr lang="de-DE" sz="1400">
                <a:solidFill>
                  <a:schemeClr val="tx1"/>
                </a:solidFill>
              </a:rPr>
              <a:t> </a:t>
            </a:r>
            <a:r>
              <a:rPr lang="de-DE" sz="1400" err="1">
                <a:solidFill>
                  <a:schemeClr val="tx1"/>
                </a:solidFill>
              </a:rPr>
              <a:t>as</a:t>
            </a:r>
            <a:r>
              <a:rPr lang="de-DE" sz="1400">
                <a:solidFill>
                  <a:schemeClr val="tx1"/>
                </a:solidFill>
              </a:rPr>
              <a:t> additional </a:t>
            </a:r>
            <a:r>
              <a:rPr lang="de-DE" sz="1400" err="1">
                <a:solidFill>
                  <a:schemeClr val="tx1"/>
                </a:solidFill>
              </a:rPr>
              <a:t>medical</a:t>
            </a:r>
            <a:r>
              <a:rPr lang="de-DE" sz="1400">
                <a:solidFill>
                  <a:schemeClr val="tx1"/>
                </a:solidFill>
              </a:rPr>
              <a:t> expert </a:t>
            </a:r>
            <a:r>
              <a:rPr lang="de-DE" sz="1400" err="1">
                <a:solidFill>
                  <a:schemeClr val="tx1"/>
                </a:solidFill>
              </a:rPr>
              <a:t>knowledge</a:t>
            </a:r>
            <a:r>
              <a:rPr lang="de-DE" sz="1400">
                <a:solidFill>
                  <a:schemeClr val="tx1"/>
                </a:solidFill>
              </a:rPr>
              <a:t> in </a:t>
            </a:r>
            <a:r>
              <a:rPr lang="de-DE" sz="1400" err="1">
                <a:solidFill>
                  <a:schemeClr val="tx1"/>
                </a:solidFill>
              </a:rPr>
              <a:t>the</a:t>
            </a:r>
            <a:r>
              <a:rPr lang="de-DE" sz="1400">
                <a:solidFill>
                  <a:schemeClr val="tx1"/>
                </a:solidFill>
              </a:rPr>
              <a:t> RAG </a:t>
            </a:r>
            <a:r>
              <a:rPr lang="de-DE" sz="1400" err="1">
                <a:solidFill>
                  <a:schemeClr val="tx1"/>
                </a:solidFill>
              </a:rPr>
              <a:t>database</a:t>
            </a:r>
            <a:endParaRPr lang="de-DE" sz="140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437C-2250-C55E-D274-B483B631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572411"/>
            <a:ext cx="6096000" cy="356085"/>
          </a:xfrm>
        </p:spPr>
        <p:txBody>
          <a:bodyPr vert="horz"/>
          <a:lstStyle/>
          <a:p>
            <a:r>
              <a:rPr lang="en-US"/>
              <a:t>Preprocessing – PubMed Articles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5E838F-0BF4-0654-AA89-BD70FC6FE036}"/>
              </a:ext>
            </a:extLst>
          </p:cNvPr>
          <p:cNvSpPr/>
          <p:nvPr/>
        </p:nvSpPr>
        <p:spPr>
          <a:xfrm>
            <a:off x="415636" y="1132556"/>
            <a:ext cx="3952257" cy="3798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Enhancing The Database with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C216-444C-999C-D73B-2DBD8CD8A0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rcRect l="4827" t="26117" r="5038" b="26216"/>
          <a:stretch/>
        </p:blipFill>
        <p:spPr>
          <a:xfrm>
            <a:off x="4179889" y="950172"/>
            <a:ext cx="4417330" cy="1753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69E7DB-F3B1-29E8-CDE4-3EECFC20E2F3}"/>
              </a:ext>
            </a:extLst>
          </p:cNvPr>
          <p:cNvSpPr txBox="1"/>
          <p:nvPr/>
        </p:nvSpPr>
        <p:spPr>
          <a:xfrm>
            <a:off x="4179889" y="2725247"/>
            <a:ext cx="4417330" cy="193899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{“id": "</a:t>
            </a:r>
            <a:r>
              <a:rPr lang="en-GB" sz="1000"/>
              <a:t>pubmed23n0001_0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“title": "</a:t>
            </a:r>
            <a:r>
              <a:rPr lang="en-GB" sz="1000"/>
              <a:t>Biochemical studies on camomile ...",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GB" sz="1000">
                <a:solidFill>
                  <a:srgbClr val="000000"/>
                </a:solidFill>
                <a:latin typeface="Consolas" panose="020B0609020204030204" pitchFamily="49" charset="0"/>
              </a:rPr>
              <a:t>content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"alpha-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Bisabolol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has a primary 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antipeptic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action depending on dosage, which is not caused by an alteration of the pH-value. The proteolytic activity of pepsin is reduced by 50 percent through addition of 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bisabolol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 the ratio of 1/0.5….",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GB" sz="1000">
                <a:solidFill>
                  <a:srgbClr val="000000"/>
                </a:solidFill>
                <a:latin typeface="Consolas" panose="020B0609020204030204" pitchFamily="49" charset="0"/>
              </a:rPr>
              <a:t>contents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"Biochemical studies on camomile components/III. In vitro studies about the 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antipeptic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activity of (--)-alpha-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bisabolol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(author's 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)]. (--)-alpha-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Bisabolol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has a primary 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antipeptic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action depending on dosage, which is not caused by an alteration of the pH-value."}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A11-825D-B2A6-4014-BBAAB39D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0678" y="0"/>
            <a:ext cx="0" cy="5143500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/>
          <a:srcRect l="40612" r="326"/>
          <a:stretch/>
        </p:blipFill>
        <p:spPr>
          <a:xfrm>
            <a:off x="2485" y="0"/>
            <a:ext cx="3037895" cy="5143500"/>
          </a:xfrm>
          <a:custGeom>
            <a:avLst/>
            <a:gdLst>
              <a:gd name="connsiteX0" fmla="*/ 0 w 4081670"/>
              <a:gd name="connsiteY0" fmla="*/ 0 h 6858000"/>
              <a:gd name="connsiteX1" fmla="*/ 4081670 w 4081670"/>
              <a:gd name="connsiteY1" fmla="*/ 0 h 6858000"/>
              <a:gd name="connsiteX2" fmla="*/ 4081670 w 4081670"/>
              <a:gd name="connsiteY2" fmla="*/ 6858000 h 6858000"/>
              <a:gd name="connsiteX3" fmla="*/ 0 w 40816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1670" h="6858000">
                <a:moveTo>
                  <a:pt x="0" y="0"/>
                </a:moveTo>
                <a:lnTo>
                  <a:pt x="4081670" y="0"/>
                </a:lnTo>
                <a:lnTo>
                  <a:pt x="408167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/>
          <p:cNvSpPr/>
          <p:nvPr/>
        </p:nvSpPr>
        <p:spPr>
          <a:xfrm>
            <a:off x="2485" y="0"/>
            <a:ext cx="3037895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0139" y="2508110"/>
            <a:ext cx="1955800" cy="831850"/>
          </a:xfrm>
        </p:spPr>
        <p:txBody>
          <a:bodyPr vert="horz"/>
          <a:lstStyle/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D3991-C9CA-FA54-6B2B-485257A0A82D}"/>
              </a:ext>
            </a:extLst>
          </p:cNvPr>
          <p:cNvGrpSpPr/>
          <p:nvPr/>
        </p:nvGrpSpPr>
        <p:grpSpPr>
          <a:xfrm>
            <a:off x="3438084" y="311110"/>
            <a:ext cx="544623" cy="544623"/>
            <a:chOff x="3438084" y="325567"/>
            <a:chExt cx="544623" cy="544623"/>
          </a:xfrm>
        </p:grpSpPr>
        <p:sp>
          <p:nvSpPr>
            <p:cNvPr id="74" name="Oval 73"/>
            <p:cNvSpPr/>
            <p:nvPr/>
          </p:nvSpPr>
          <p:spPr>
            <a:xfrm>
              <a:off x="3438084" y="325567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483599" y="370798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245291" y="399984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Introduction</a:t>
            </a:r>
            <a:r>
              <a:rPr lang="en-US">
                <a:solidFill>
                  <a:schemeClr val="tx1"/>
                </a:solidFill>
              </a:rPr>
              <a:t> of the </a:t>
            </a:r>
            <a:r>
              <a:rPr lang="en-US" err="1">
                <a:solidFill>
                  <a:schemeClr val="tx1"/>
                </a:solidFill>
              </a:rPr>
              <a:t>ClinIQ</a:t>
            </a:r>
            <a:r>
              <a:rPr lang="en-US">
                <a:solidFill>
                  <a:schemeClr val="tx1"/>
                </a:solidFill>
              </a:rPr>
              <a:t> challenge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E5B1F-F37A-625F-F7BB-D0B64813EC5F}"/>
              </a:ext>
            </a:extLst>
          </p:cNvPr>
          <p:cNvGrpSpPr/>
          <p:nvPr/>
        </p:nvGrpSpPr>
        <p:grpSpPr>
          <a:xfrm>
            <a:off x="3438084" y="904503"/>
            <a:ext cx="544623" cy="544623"/>
            <a:chOff x="3438084" y="1062960"/>
            <a:chExt cx="544623" cy="5446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4CB8E2-0A77-905F-108C-90BA00962247}"/>
                </a:ext>
              </a:extLst>
            </p:cNvPr>
            <p:cNvSpPr/>
            <p:nvPr/>
          </p:nvSpPr>
          <p:spPr>
            <a:xfrm>
              <a:off x="3438084" y="1062960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9FA8B2-32F1-9396-9160-395085A2AC1D}"/>
                </a:ext>
              </a:extLst>
            </p:cNvPr>
            <p:cNvSpPr/>
            <p:nvPr/>
          </p:nvSpPr>
          <p:spPr>
            <a:xfrm>
              <a:off x="3483599" y="1108191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FE064-0DB9-E447-4C0B-00C572AB37AA}"/>
              </a:ext>
            </a:extLst>
          </p:cNvPr>
          <p:cNvSpPr/>
          <p:nvPr/>
        </p:nvSpPr>
        <p:spPr>
          <a:xfrm>
            <a:off x="4245291" y="993377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approach </a:t>
            </a:r>
            <a:r>
              <a:rPr lang="en-US">
                <a:solidFill>
                  <a:schemeClr val="tx1"/>
                </a:solidFill>
              </a:rPr>
              <a:t>to solve the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8A84-7CC8-D72C-DC3F-DC151E737190}"/>
              </a:ext>
            </a:extLst>
          </p:cNvPr>
          <p:cNvGrpSpPr/>
          <p:nvPr/>
        </p:nvGrpSpPr>
        <p:grpSpPr>
          <a:xfrm>
            <a:off x="3438084" y="1497896"/>
            <a:ext cx="544623" cy="544623"/>
            <a:chOff x="3438084" y="1800353"/>
            <a:chExt cx="544623" cy="5446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1F0993-3BCF-28F8-4917-672D3EC5C3E5}"/>
                </a:ext>
              </a:extLst>
            </p:cNvPr>
            <p:cNvSpPr/>
            <p:nvPr/>
          </p:nvSpPr>
          <p:spPr>
            <a:xfrm>
              <a:off x="3438084" y="1800353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7349FB-F432-89F2-13C2-56FA27882AD0}"/>
                </a:ext>
              </a:extLst>
            </p:cNvPr>
            <p:cNvSpPr/>
            <p:nvPr/>
          </p:nvSpPr>
          <p:spPr>
            <a:xfrm>
              <a:off x="3483599" y="1845584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385F-2160-242A-1208-92140BD1707D}"/>
              </a:ext>
            </a:extLst>
          </p:cNvPr>
          <p:cNvSpPr/>
          <p:nvPr/>
        </p:nvSpPr>
        <p:spPr>
          <a:xfrm>
            <a:off x="4245291" y="158677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Data gathered </a:t>
            </a:r>
            <a:r>
              <a:rPr lang="en-US">
                <a:solidFill>
                  <a:schemeClr val="tx1"/>
                </a:solidFill>
              </a:rPr>
              <a:t>for training and testing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7C6-33A5-073F-6539-872C2582613E}"/>
              </a:ext>
            </a:extLst>
          </p:cNvPr>
          <p:cNvGrpSpPr/>
          <p:nvPr/>
        </p:nvGrpSpPr>
        <p:grpSpPr>
          <a:xfrm>
            <a:off x="3438084" y="2091289"/>
            <a:ext cx="544623" cy="544623"/>
            <a:chOff x="3438084" y="2537746"/>
            <a:chExt cx="544623" cy="5446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6168-6C5A-9CAC-9176-DE6A81F8920C}"/>
                </a:ext>
              </a:extLst>
            </p:cNvPr>
            <p:cNvSpPr/>
            <p:nvPr/>
          </p:nvSpPr>
          <p:spPr>
            <a:xfrm>
              <a:off x="3438084" y="2537746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91D698-415C-1E4F-6CB2-CF5CE3838B80}"/>
                </a:ext>
              </a:extLst>
            </p:cNvPr>
            <p:cNvSpPr/>
            <p:nvPr/>
          </p:nvSpPr>
          <p:spPr>
            <a:xfrm>
              <a:off x="3483599" y="2582977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103044-694B-2F05-A3B6-074A236056D5}"/>
              </a:ext>
            </a:extLst>
          </p:cNvPr>
          <p:cNvSpPr/>
          <p:nvPr/>
        </p:nvSpPr>
        <p:spPr>
          <a:xfrm>
            <a:off x="4245291" y="2180163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Scores leveraged </a:t>
            </a:r>
            <a:r>
              <a:rPr lang="en-US">
                <a:solidFill>
                  <a:schemeClr val="tx1"/>
                </a:solidFill>
              </a:rPr>
              <a:t>for evaluation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012062-E60B-E222-4CB1-B2DAB324B315}"/>
              </a:ext>
            </a:extLst>
          </p:cNvPr>
          <p:cNvGrpSpPr/>
          <p:nvPr/>
        </p:nvGrpSpPr>
        <p:grpSpPr>
          <a:xfrm>
            <a:off x="3438084" y="2684683"/>
            <a:ext cx="544623" cy="544623"/>
            <a:chOff x="3438084" y="3275139"/>
            <a:chExt cx="544623" cy="5446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6E7CC-CBC1-DC4C-0E4F-24F1EC79829D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EE3310-2005-F48C-63F9-F3C785DFD460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3408B-D80D-C4A7-3DA3-799A96F6CD9C}"/>
              </a:ext>
            </a:extLst>
          </p:cNvPr>
          <p:cNvSpPr/>
          <p:nvPr/>
        </p:nvSpPr>
        <p:spPr>
          <a:xfrm>
            <a:off x="4245291" y="2773556"/>
            <a:ext cx="4488166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Models + Results</a:t>
            </a:r>
            <a:r>
              <a:rPr lang="en-US">
                <a:solidFill>
                  <a:schemeClr val="tx1"/>
                </a:solidFill>
              </a:rPr>
              <a:t> for our different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668BE-9CD9-ACE9-A416-FD233006B3E5}"/>
              </a:ext>
            </a:extLst>
          </p:cNvPr>
          <p:cNvSpPr/>
          <p:nvPr/>
        </p:nvSpPr>
        <p:spPr>
          <a:xfrm>
            <a:off x="4487595" y="3100166"/>
            <a:ext cx="4353950" cy="94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Baseline </a:t>
            </a:r>
            <a:br>
              <a:rPr lang="en-US" sz="1400" b="1">
                <a:solidFill>
                  <a:schemeClr val="accent1"/>
                </a:solidFill>
              </a:rPr>
            </a:br>
            <a:r>
              <a:rPr lang="en-US" sz="1400" b="1">
                <a:solidFill>
                  <a:schemeClr val="accent1"/>
                </a:solidFill>
              </a:rPr>
              <a:t>Fine-Tuning (FT)</a:t>
            </a:r>
          </a:p>
          <a:p>
            <a:r>
              <a:rPr lang="en-US" sz="1400" b="1">
                <a:solidFill>
                  <a:schemeClr val="accent1"/>
                </a:solidFill>
              </a:rPr>
              <a:t>Retrieval Augmented Generation (RAG)</a:t>
            </a:r>
          </a:p>
          <a:p>
            <a:r>
              <a:rPr lang="en-US" sz="1400" b="1">
                <a:solidFill>
                  <a:schemeClr val="accent1"/>
                </a:solidFill>
              </a:rPr>
              <a:t>FT + RAG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0495C-54F3-42E8-CD55-BB47A35249F3}"/>
              </a:ext>
            </a:extLst>
          </p:cNvPr>
          <p:cNvGrpSpPr/>
          <p:nvPr/>
        </p:nvGrpSpPr>
        <p:grpSpPr>
          <a:xfrm>
            <a:off x="3438084" y="4078677"/>
            <a:ext cx="544623" cy="544623"/>
            <a:chOff x="3438084" y="3275139"/>
            <a:chExt cx="544623" cy="5446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B2E56-6C77-5B44-4C3B-554B5FA274CE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4BDBA0-F8A0-E21E-1E08-44210B320C36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2D0F0-5BF7-8120-1B13-96A88A07767D}"/>
              </a:ext>
            </a:extLst>
          </p:cNvPr>
          <p:cNvSpPr/>
          <p:nvPr/>
        </p:nvSpPr>
        <p:spPr>
          <a:xfrm>
            <a:off x="4245291" y="416755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Final remarks </a:t>
            </a:r>
            <a:r>
              <a:rPr lang="en-US">
                <a:solidFill>
                  <a:schemeClr val="tx1"/>
                </a:solidFill>
              </a:rPr>
              <a:t>and 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71F77-9F2C-5D3C-53E3-20D1C7E9E0E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66197"/>
            <a:ext cx="306910" cy="306910"/>
            <a:chOff x="1854516" y="3868738"/>
            <a:chExt cx="269875" cy="269875"/>
          </a:xfrm>
        </p:grpSpPr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F1132257-2269-DD38-1B66-318C2EC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BCD64FC-47CF-F1A6-E967-0CC725F8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4DB2F-5C0A-2117-E41B-78DED73F30D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973509"/>
            <a:ext cx="306910" cy="306910"/>
            <a:chOff x="1854516" y="3868738"/>
            <a:chExt cx="269875" cy="269875"/>
          </a:xfrm>
        </p:grpSpPr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5C46506D-B523-76D7-4ECB-66B647332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A7C98DF-40A7-204F-CF4E-D3F2D0B90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AE89FF-1456-2BD2-179F-D134E5AEBDAD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8" y="1646736"/>
            <a:ext cx="306910" cy="306910"/>
            <a:chOff x="1854516" y="3868738"/>
            <a:chExt cx="269875" cy="269875"/>
          </a:xfrm>
        </p:grpSpPr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035843CB-F426-65BB-5ED9-C48C4B72B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A3EC210A-9E13-42C0-45FE-0BADA76FC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6AECC38B-8363-89A6-3703-DC23F9D5BF23}"/>
              </a:ext>
            </a:extLst>
          </p:cNvPr>
          <p:cNvSpPr txBox="1">
            <a:spLocks/>
          </p:cNvSpPr>
          <p:nvPr/>
        </p:nvSpPr>
        <p:spPr>
          <a:xfrm>
            <a:off x="582539" y="26605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1" name="Textfeld 1">
            <a:extLst>
              <a:ext uri="{FF2B5EF4-FFF2-40B4-BE49-F238E27FC236}">
                <a16:creationId xmlns:a16="http://schemas.microsoft.com/office/drawing/2014/main" id="{694183D2-9F89-C9D2-607A-97AB977C72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200" y="1015200"/>
            <a:ext cx="2743200" cy="240066"/>
          </a:xfrm>
          <a:prstGeom prst="rect">
            <a:avLst/>
          </a:prstGeom>
          <a:pattFill>
            <a:fgClr>
              <a:srgbClr val="FFFF00"/>
            </a:fgClr>
            <a:bgClr>
              <a:srgbClr val="FFFF00"/>
            </a:bgClr>
          </a:pattFill>
          <a:ln w="9525" cap="rnd">
            <a:solidFill>
              <a:srgbClr val="575757"/>
            </a:solidFill>
            <a:prstDash val="solid"/>
          </a:ln>
          <a:effectLst>
            <a:outerShdw dist="35560" dir="3498616" rotWithShape="0">
              <a:scrgbClr r="0" g="0" b="0"/>
            </a:outerShdw>
          </a:effectLst>
        </p:spPr>
        <p:txBody>
          <a:bodyPr vert="horz" wrap="square" lIns="36576" tIns="36576" rIns="36576" bIns="36576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@Adria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bild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ersetzen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</p:txBody>
      </p:sp>
      <p:pic>
        <p:nvPicPr>
          <p:cNvPr id="43" name="Picture 34" descr="Ein Bild, das Person, Im Haus, Büroausstattung, Kleidung enthält.&#10;&#10;KI-generierte Inhalte können fehlerhaft sein.">
            <a:extLst>
              <a:ext uri="{FF2B5EF4-FFF2-40B4-BE49-F238E27FC236}">
                <a16:creationId xmlns:a16="http://schemas.microsoft.com/office/drawing/2014/main" id="{6107710A-C295-DDD4-011B-0361B390B7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12500" r="31760" b="12500"/>
          <a:stretch/>
        </p:blipFill>
        <p:spPr>
          <a:xfrm>
            <a:off x="-13003" y="595"/>
            <a:ext cx="3037894" cy="5143500"/>
          </a:xfrm>
          <a:prstGeom prst="rect">
            <a:avLst/>
          </a:prstGeom>
        </p:spPr>
      </p:pic>
      <p:sp>
        <p:nvSpPr>
          <p:cNvPr id="45" name="Rectangle 19">
            <a:extLst>
              <a:ext uri="{FF2B5EF4-FFF2-40B4-BE49-F238E27FC236}">
                <a16:creationId xmlns:a16="http://schemas.microsoft.com/office/drawing/2014/main" id="{3E22A01E-64F1-2CF4-74F5-0DF64A93E367}"/>
              </a:ext>
            </a:extLst>
          </p:cNvPr>
          <p:cNvSpPr/>
          <p:nvPr/>
        </p:nvSpPr>
        <p:spPr>
          <a:xfrm>
            <a:off x="-22528" y="0"/>
            <a:ext cx="3037894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492C2FA-ECA5-F8AC-01BE-3154AB03EC06}"/>
              </a:ext>
            </a:extLst>
          </p:cNvPr>
          <p:cNvSpPr txBox="1">
            <a:spLocks/>
          </p:cNvSpPr>
          <p:nvPr/>
        </p:nvSpPr>
        <p:spPr>
          <a:xfrm>
            <a:off x="734939" y="28129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6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776A1A-3C72-CE20-6AE3-5B935AFE80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1278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776A1A-3C72-CE20-6AE3-5B935AFE80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4EDBF83-6F08-28C5-C5E9-78B72D12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40" y="298878"/>
            <a:ext cx="6663937" cy="356085"/>
          </a:xfrm>
        </p:spPr>
        <p:txBody>
          <a:bodyPr vert="horz"/>
          <a:lstStyle/>
          <a:p>
            <a:r>
              <a:rPr lang="en-US"/>
              <a:t>We used standard metrices to evaluate discrete and text answers, mainly Accuracy and ROUGE-L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4D5010-3CC5-2439-60F2-F97DCBB22059}"/>
                  </a:ext>
                </a:extLst>
              </p:cNvPr>
              <p:cNvSpPr/>
              <p:nvPr/>
            </p:nvSpPr>
            <p:spPr>
              <a:xfrm>
                <a:off x="1921834" y="1216368"/>
                <a:ext cx="6458218" cy="1415037"/>
              </a:xfrm>
              <a:prstGeom prst="rect">
                <a:avLst/>
              </a:prstGeom>
              <a:noFill/>
              <a:ln w="19050" cap="rnd" cmpd="sng" algn="ctr">
                <a:solidFill>
                  <a:srgbClr val="373545"/>
                </a:solidFill>
                <a:prstDash val="solid"/>
              </a:ln>
              <a:effectLst/>
            </p:spPr>
            <p:txBody>
              <a:bodyPr lIns="540000" tIns="540000" rIns="540000" bIns="540000" rtlCol="0" anchor="ctr" anchorCtr="0"/>
              <a:lstStyle/>
              <a:p>
                <a:pPr lvl="0" defTabSz="914400"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Accuracy </a:t>
                </a:r>
                <a14:m>
                  <m:oMath xmlns:m="http://schemas.openxmlformats.org/officeDocument/2006/math">
                    <m:r>
                      <a:rPr kumimoji="0" lang="en-GB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GB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  <m:t>𝑻𝑷</m:t>
                            </m:r>
                          </m:e>
                        </m:d>
                        <m:r>
                          <a:rPr lang="en-US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𝑵𝒆𝒈𝒂𝒕𝒊𝒗𝒆𝒔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sz="1200" b="1" i="1" kern="0" smtClea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num>
                      <m:den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𝒐𝒕𝒂𝒍</m:t>
                        </m:r>
                        <m:r>
                          <a:rPr lang="en-US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𝒑𝒓𝒆𝒅𝒊𝒄𝒕𝒊𝒐𝒏𝒔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73545"/>
                  </a:solidFill>
                  <a:effectLst/>
                  <a:uLnTx/>
                  <a:uFillTx/>
                  <a:latin typeface="Calibri"/>
                </a:endParaRPr>
              </a:p>
              <a:p>
                <a:pPr lvl="0" defTabSz="914400">
                  <a:defRPr/>
                </a:pPr>
                <a:endParaRPr lang="en-US" sz="1200" b="1" kern="0">
                  <a:solidFill>
                    <a:schemeClr val="tx1"/>
                  </a:solidFill>
                </a:endParaRPr>
              </a:p>
              <a:p>
                <a:pPr lvl="0" defTabSz="914400">
                  <a:defRPr/>
                </a:pPr>
                <a:r>
                  <a:rPr lang="en-US" sz="1200" b="1" kern="0">
                    <a:solidFill>
                      <a:schemeClr val="tx1"/>
                    </a:solidFill>
                  </a:rPr>
                  <a:t>Precision </a:t>
                </a:r>
                <a14:m>
                  <m:oMath xmlns:m="http://schemas.openxmlformats.org/officeDocument/2006/math">
                    <m:r>
                      <a:rPr lang="en-GB" sz="1200" b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lang="de-DE" sz="1200" b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1" kern="0">
                                <a:latin typeface="Cambria Math" panose="02040503050406030204" pitchFamily="18" charset="0"/>
                              </a:rPr>
                              <m:t>𝑻𝑷</m:t>
                            </m:r>
                          </m:e>
                        </m:d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𝑭𝑷</m:t>
                        </m:r>
                        <m:r>
                          <a:rPr lang="de-DE" sz="1200" b="1" ker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200" b="1" kern="0">
                  <a:solidFill>
                    <a:schemeClr val="tx1"/>
                  </a:solidFill>
                </a:endParaRPr>
              </a:p>
              <a:p>
                <a:pPr lvl="0" defTabSz="914400">
                  <a:defRPr/>
                </a:pPr>
                <a:endParaRPr lang="en-US" sz="1200" b="1" kern="0">
                  <a:solidFill>
                    <a:schemeClr val="tx1"/>
                  </a:solidFill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0">
                    <a:solidFill>
                      <a:srgbClr val="373545"/>
                    </a:solidFill>
                  </a:rPr>
                  <a:t>Recall</a:t>
                </a:r>
                <a14:m>
                  <m:oMath xmlns:m="http://schemas.openxmlformats.org/officeDocument/2006/math">
                    <m:r>
                      <a:rPr kumimoji="0" lang="en-US" sz="12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73545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GB" sz="12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373545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GB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kumimoji="0" lang="de-DE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7354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  <m:r>
                          <a:rPr lang="de-DE" sz="1200" b="1" i="1" ker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1" i="1" kern="0">
                                <a:solidFill>
                                  <a:srgbClr val="373545"/>
                                </a:solidFill>
                                <a:latin typeface="Cambria Math" panose="02040503050406030204" pitchFamily="18" charset="0"/>
                              </a:rPr>
                              <m:t>𝑻𝑷</m:t>
                            </m:r>
                          </m:e>
                        </m:d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𝑭𝒂𝒍𝒔𝒆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𝑵𝒆𝒈𝒂𝒕𝒊𝒗𝒆𝒔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𝑭𝑵</m:t>
                        </m:r>
                        <m:r>
                          <a:rPr lang="de-DE" sz="1200" b="1" i="1" kern="0" smtClean="0">
                            <a:solidFill>
                              <a:srgbClr val="37354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200" b="1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4D5010-3CC5-2439-60F2-F97DCBB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34" y="1216368"/>
                <a:ext cx="6458218" cy="14150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 cap="rnd" cmpd="sng" algn="ctr">
                <a:solidFill>
                  <a:srgbClr val="373545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676937-AAAD-A3AC-DA37-9A514D2A9E97}"/>
                  </a:ext>
                </a:extLst>
              </p:cNvPr>
              <p:cNvSpPr/>
              <p:nvPr/>
            </p:nvSpPr>
            <p:spPr>
              <a:xfrm>
                <a:off x="1921834" y="2793512"/>
                <a:ext cx="6458218" cy="1930308"/>
              </a:xfrm>
              <a:prstGeom prst="rect">
                <a:avLst/>
              </a:prstGeom>
              <a:noFill/>
              <a:ln w="19050" cap="rnd" cmpd="sng" algn="ctr">
                <a:solidFill>
                  <a:srgbClr val="373545"/>
                </a:solidFill>
                <a:prstDash val="solid"/>
              </a:ln>
              <a:effectLst/>
            </p:spPr>
            <p:txBody>
              <a:bodyPr lIns="540000" tIns="540000" rIns="540000" bIns="540000" rtlCol="0" anchor="ctr" anchorCtr="0"/>
              <a:lstStyle/>
              <a:p>
                <a:pPr lvl="0" algn="ctr" defTabSz="914400">
                  <a:defRPr/>
                </a:pPr>
                <a:endParaRPr lang="en-US" sz="1000" b="1" kern="0"/>
              </a:p>
              <a:p>
                <a:pPr algn="ctr" defTabSz="914400">
                  <a:defRPr/>
                </a:pPr>
                <a:endParaRPr lang="en-US" sz="1200" b="1" kern="0">
                  <a:solidFill>
                    <a:srgbClr val="837F7F"/>
                  </a:solidFill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  <a:p>
                <a:pPr defTabSz="914400">
                  <a:defRPr/>
                </a:pPr>
                <a:r>
                  <a:rPr lang="en-US" sz="1200" b="1" kern="0">
                    <a:solidFill>
                      <a:schemeClr val="tx1"/>
                    </a:solidFill>
                  </a:rPr>
                  <a:t>ROUGE-L</a:t>
                </a:r>
                <a14:m>
                  <m:oMath xmlns:m="http://schemas.openxmlformats.org/officeDocument/2006/math">
                    <m:r>
                      <a:rPr kumimoji="0" lang="en-US" sz="12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GB" sz="12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Longest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Common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Subsequence</m:t>
                    </m:r>
                    <m:r>
                      <m:rPr>
                        <m:nor/>
                      </m:rPr>
                      <a:rPr lang="en-GB" sz="1200" b="1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between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candidate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sz="1200">
                        <a:solidFill>
                          <a:schemeClr val="tx1"/>
                        </a:solidFill>
                      </a:rPr>
                      <m:t>reference</m:t>
                    </m:r>
                  </m:oMath>
                </a14:m>
                <a:endParaRPr lang="de-DE" sz="1200">
                  <a:solidFill>
                    <a:schemeClr val="tx1"/>
                  </a:solidFill>
                </a:endParaRPr>
              </a:p>
              <a:p>
                <a:pPr defTabSz="914400">
                  <a:defRPr/>
                </a:pPr>
                <a:endParaRPr lang="de-DE" sz="1200">
                  <a:solidFill>
                    <a:schemeClr val="tx1"/>
                  </a:solidFill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BLEU </a:t>
                </a:r>
                <a14:m>
                  <m:oMath xmlns:m="http://schemas.openxmlformats.org/officeDocument/2006/math">
                    <m:r>
                      <a:rPr kumimoji="0" lang="en-GB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0" lang="en-GB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nary>
                      <m:naryPr>
                        <m:chr m:val="∑"/>
                        <m:ctrlPr>
                          <a:rPr kumimoji="0" lang="de-DE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de-DE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de-DE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de-DE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0" lang="de-DE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de-DE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0" lang="de-DE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kumimoji="0" lang="de-DE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0" lang="de-DE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de-DE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de-DE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 ∗ 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BP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brevity</m:t>
                    </m:r>
                    <m:r>
                      <m:rPr>
                        <m:nor/>
                      </m:rPr>
                      <a:rPr kumimoji="0" lang="de-DE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defTabSz="914400"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Meteor</a:t>
                </a:r>
                <a14:m>
                  <m:oMath xmlns:m="http://schemas.openxmlformats.org/officeDocument/2006/math">
                    <m:r>
                      <a:rPr kumimoji="0" lang="en-US" sz="12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GB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GB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10∗</m:t>
                        </m:r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+9∗</m:t>
                        </m:r>
                        <m:r>
                          <a:rPr kumimoji="0" lang="de-DE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∗(1−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(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𝑓𝑟𝑎𝑔𝑚𝑒𝑛𝑡𝑎𝑡𝑖𝑜𝑛</m:t>
                    </m:r>
                    <m:r>
                      <a:rPr kumimoji="0" lang="de-DE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  <a:p>
                <a:pPr defTabSz="914400">
                  <a:defRPr/>
                </a:pPr>
                <a:endParaRPr kumimoji="0" lang="en-US" sz="1200" b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</a:endParaRPr>
              </a:p>
              <a:p>
                <a:pPr defTabSz="914400">
                  <a:defRPr/>
                </a:pPr>
                <a:r>
                  <a:rPr kumimoji="0" lang="en-GB" sz="1200" b="1" i="0" u="none" strike="noStrike" kern="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BERTScore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 (Recall) = Similarity score per token </a:t>
                </a:r>
                <a:r>
                  <a:rPr kumimoji="0" lang="en-GB" sz="120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</a:rPr>
                  <a:t>in candidate and reference sentence using contextual embeddings</a:t>
                </a:r>
              </a:p>
              <a:p>
                <a:pPr defTabSz="914400"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CEDBE6"/>
                  </a:solidFill>
                  <a:effectLst/>
                  <a:uLnTx/>
                  <a:uFillTx/>
                  <a:latin typeface="Calibri"/>
                </a:endParaRPr>
              </a:p>
              <a:p>
                <a:pPr defTabSz="914400"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CEDBE6"/>
                  </a:solidFill>
                  <a:effectLst/>
                  <a:uLnTx/>
                  <a:uFillTx/>
                  <a:latin typeface="Calibri"/>
                </a:endParaRPr>
              </a:p>
              <a:p>
                <a:pPr algn="ctr" defTabSz="914400">
                  <a:defRPr/>
                </a:pPr>
                <a:endParaRPr kumimoji="0" lang="en-US" sz="100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676937-AAAD-A3AC-DA37-9A514D2A9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34" y="2793512"/>
                <a:ext cx="6458218" cy="1930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 cap="rnd" cmpd="sng" algn="ctr">
                <a:solidFill>
                  <a:srgbClr val="373545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7103EA-E508-509F-4D8E-752F57DBDC9C}"/>
              </a:ext>
            </a:extLst>
          </p:cNvPr>
          <p:cNvSpPr/>
          <p:nvPr/>
        </p:nvSpPr>
        <p:spPr>
          <a:xfrm>
            <a:off x="460101" y="1214413"/>
            <a:ext cx="1368037" cy="14150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Discrete evaluation </a:t>
            </a:r>
          </a:p>
          <a:p>
            <a:pPr algn="ctr"/>
            <a:r>
              <a:rPr lang="en-US" sz="1400" b="1"/>
              <a:t>(MC, TF)</a:t>
            </a:r>
          </a:p>
          <a:p>
            <a:pPr algn="ctr"/>
            <a:r>
              <a:rPr lang="en-US" sz="1000" b="1"/>
              <a:t>[2] </a:t>
            </a:r>
            <a:endParaRPr lang="en-US" sz="1400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B5D93-0ABC-1872-05DF-2F8757C97015}"/>
              </a:ext>
            </a:extLst>
          </p:cNvPr>
          <p:cNvSpPr/>
          <p:nvPr/>
        </p:nvSpPr>
        <p:spPr>
          <a:xfrm>
            <a:off x="460100" y="2793512"/>
            <a:ext cx="1368037" cy="19303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Text </a:t>
            </a:r>
            <a:br>
              <a:rPr lang="en-US" sz="1400" b="1"/>
            </a:br>
            <a:r>
              <a:rPr lang="en-US" sz="1400" b="1"/>
              <a:t>evaluation </a:t>
            </a:r>
            <a:br>
              <a:rPr lang="en-US" sz="1400" b="1"/>
            </a:br>
            <a:r>
              <a:rPr lang="en-US" sz="1400" b="1"/>
              <a:t>(SA, MH)</a:t>
            </a:r>
          </a:p>
          <a:p>
            <a:pPr algn="ctr"/>
            <a:r>
              <a:rPr lang="en-US" sz="1000" b="1"/>
              <a:t>[2][5][6]</a:t>
            </a:r>
            <a:endParaRPr lang="de-DE" sz="1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C520CB-55BA-98AE-E548-F8AC5E4E1BD0}"/>
              </a:ext>
            </a:extLst>
          </p:cNvPr>
          <p:cNvSpPr/>
          <p:nvPr/>
        </p:nvSpPr>
        <p:spPr>
          <a:xfrm>
            <a:off x="2159910" y="2961869"/>
            <a:ext cx="194455" cy="194455"/>
          </a:xfrm>
          <a:prstGeom prst="rect">
            <a:avLst/>
          </a:prstGeom>
          <a:solidFill>
            <a:srgbClr val="837F7F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BFD809-F950-8FF2-0132-4DD2840A05E1}"/>
              </a:ext>
            </a:extLst>
          </p:cNvPr>
          <p:cNvSpPr/>
          <p:nvPr/>
        </p:nvSpPr>
        <p:spPr>
          <a:xfrm>
            <a:off x="2159910" y="3318432"/>
            <a:ext cx="194455" cy="194455"/>
          </a:xfrm>
          <a:prstGeom prst="rect">
            <a:avLst/>
          </a:prstGeom>
          <a:solidFill>
            <a:srgbClr val="C8C8C8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1E2E7-3013-57AB-2758-7D111811F74E}"/>
              </a:ext>
            </a:extLst>
          </p:cNvPr>
          <p:cNvSpPr/>
          <p:nvPr/>
        </p:nvSpPr>
        <p:spPr>
          <a:xfrm>
            <a:off x="2159910" y="3735739"/>
            <a:ext cx="194455" cy="194455"/>
          </a:xfrm>
          <a:prstGeom prst="rect">
            <a:avLst/>
          </a:prstGeom>
          <a:solidFill>
            <a:srgbClr val="CBD8E4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FB2147-BDEC-730D-A079-01B88532B22A}"/>
              </a:ext>
            </a:extLst>
          </p:cNvPr>
          <p:cNvSpPr/>
          <p:nvPr/>
        </p:nvSpPr>
        <p:spPr>
          <a:xfrm>
            <a:off x="2159910" y="4153047"/>
            <a:ext cx="194455" cy="194455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122E5-465A-0D70-0972-7F0B7684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776A1A-3C72-CE20-6AE3-5B935AFE80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1279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776A1A-3C72-CE20-6AE3-5B935AFE80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4EDBF83-6F08-28C5-C5E9-78B72D12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40" y="288359"/>
            <a:ext cx="6663937" cy="356085"/>
          </a:xfrm>
        </p:spPr>
        <p:txBody>
          <a:bodyPr vert="horz"/>
          <a:lstStyle/>
          <a:p>
            <a:r>
              <a:rPr lang="en-US"/>
              <a:t>BLEU, ROUGE-L, Meteor and Recall were tested to understand how each score behaves in practice</a:t>
            </a:r>
          </a:p>
        </p:txBody>
      </p:sp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240B30E7-A38C-E210-A02B-9F01EC97017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480848"/>
              </p:ext>
            </p:extLst>
          </p:nvPr>
        </p:nvGraphicFramePr>
        <p:xfrm>
          <a:off x="276225" y="3441700"/>
          <a:ext cx="8620125" cy="1057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E415F40-6C92-A7B4-FA4B-CC6304F3AD43}"/>
              </a:ext>
            </a:extLst>
          </p:cNvPr>
          <p:cNvSpPr/>
          <p:nvPr/>
        </p:nvSpPr>
        <p:spPr>
          <a:xfrm>
            <a:off x="415637" y="4379913"/>
            <a:ext cx="2006600" cy="344488"/>
          </a:xfrm>
          <a:prstGeom prst="rect">
            <a:avLst/>
          </a:prstGeom>
          <a:solidFill>
            <a:srgbClr val="C8C8C8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BLEU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01AC99-0A8D-C17D-77FC-D6DF02BC5AC7}"/>
              </a:ext>
            </a:extLst>
          </p:cNvPr>
          <p:cNvSpPr/>
          <p:nvPr/>
        </p:nvSpPr>
        <p:spPr>
          <a:xfrm>
            <a:off x="2514270" y="4379913"/>
            <a:ext cx="2006600" cy="344488"/>
          </a:xfrm>
          <a:prstGeom prst="rect">
            <a:avLst/>
          </a:prstGeom>
          <a:solidFill>
            <a:srgbClr val="837F7F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ROUGE-L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332852-3EEA-FFC0-8151-B92F93124801}"/>
              </a:ext>
            </a:extLst>
          </p:cNvPr>
          <p:cNvSpPr/>
          <p:nvPr/>
        </p:nvSpPr>
        <p:spPr>
          <a:xfrm>
            <a:off x="4633067" y="4379913"/>
            <a:ext cx="2006600" cy="344488"/>
          </a:xfrm>
          <a:prstGeom prst="rect">
            <a:avLst/>
          </a:prstGeom>
          <a:solidFill>
            <a:srgbClr val="CBD8E4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Meteor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BD5D9F-BDCB-E0F9-C28F-10A6379A3635}"/>
              </a:ext>
            </a:extLst>
          </p:cNvPr>
          <p:cNvSpPr/>
          <p:nvPr/>
        </p:nvSpPr>
        <p:spPr>
          <a:xfrm>
            <a:off x="6741632" y="4379913"/>
            <a:ext cx="1986732" cy="344488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Recall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3CBF2C8-8AB9-8C85-FE38-A4693E259A62}"/>
              </a:ext>
            </a:extLst>
          </p:cNvPr>
          <p:cNvGrpSpPr/>
          <p:nvPr/>
        </p:nvGrpSpPr>
        <p:grpSpPr>
          <a:xfrm>
            <a:off x="415638" y="1582654"/>
            <a:ext cx="8309822" cy="1088112"/>
            <a:chOff x="415638" y="1483637"/>
            <a:chExt cx="8309822" cy="13475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C9DB4C-E1E5-B75D-29CA-2F2C82A96C06}"/>
                </a:ext>
              </a:extLst>
            </p:cNvPr>
            <p:cNvSpPr/>
            <p:nvPr/>
          </p:nvSpPr>
          <p:spPr>
            <a:xfrm>
              <a:off x="820615" y="1483637"/>
              <a:ext cx="7904845" cy="259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i="1">
                  <a:solidFill>
                    <a:schemeClr val="tx1"/>
                  </a:solidFill>
                </a:rPr>
                <a:t>The capital of France is Paris. It is known for its art, fashion, and culture. The Eiffel Tower is one 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012A60-201F-4D6F-F4AC-8EC5E9DB8B9D}"/>
                </a:ext>
              </a:extLst>
            </p:cNvPr>
            <p:cNvSpPr/>
            <p:nvPr/>
          </p:nvSpPr>
          <p:spPr>
            <a:xfrm>
              <a:off x="820615" y="1846341"/>
              <a:ext cx="7904845" cy="259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i="1">
                  <a:solidFill>
                    <a:schemeClr val="tx1"/>
                  </a:solidFill>
                </a:rPr>
                <a:t>Paris is the capital city of France. It is famous for its museums and historical sites. Tourists often visit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5D500E-807C-CE5C-9B6B-8D8B8F3DD829}"/>
                </a:ext>
              </a:extLst>
            </p:cNvPr>
            <p:cNvSpPr/>
            <p:nvPr/>
          </p:nvSpPr>
          <p:spPr>
            <a:xfrm>
              <a:off x="820615" y="2209045"/>
              <a:ext cx="7904845" cy="259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i="1">
                  <a:solidFill>
                    <a:schemeClr val="tx1"/>
                  </a:solidFill>
                </a:rPr>
                <a:t>Paris is basically France’s HQ for croissants and kissing. It’s where fashion and romance collide. Eiffel…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11A8B0-E5D5-56B4-E00C-9A0DE0CF9FDB}"/>
                </a:ext>
              </a:extLst>
            </p:cNvPr>
            <p:cNvSpPr/>
            <p:nvPr/>
          </p:nvSpPr>
          <p:spPr>
            <a:xfrm>
              <a:off x="820615" y="2571750"/>
              <a:ext cx="7904845" cy="25945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i="1">
                  <a:solidFill>
                    <a:schemeClr val="tx1"/>
                  </a:solidFill>
                </a:rPr>
                <a:t>A group of flamingos is called a flamboyance. They get their color from eating shrimp. Flamingos…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0BB751-693A-856C-7B6D-A452ECE8B72E}"/>
                </a:ext>
              </a:extLst>
            </p:cNvPr>
            <p:cNvSpPr/>
            <p:nvPr/>
          </p:nvSpPr>
          <p:spPr>
            <a:xfrm>
              <a:off x="415638" y="1483637"/>
              <a:ext cx="404978" cy="25945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1400" i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A6C3BB-072F-41DC-956A-64B74FED17BF}"/>
                </a:ext>
              </a:extLst>
            </p:cNvPr>
            <p:cNvSpPr/>
            <p:nvPr/>
          </p:nvSpPr>
          <p:spPr>
            <a:xfrm>
              <a:off x="415638" y="1846341"/>
              <a:ext cx="404978" cy="2594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1400" i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06E46D-A78E-DF11-C93D-4033D2DE9033}"/>
                </a:ext>
              </a:extLst>
            </p:cNvPr>
            <p:cNvSpPr/>
            <p:nvPr/>
          </p:nvSpPr>
          <p:spPr>
            <a:xfrm>
              <a:off x="415638" y="2209045"/>
              <a:ext cx="404978" cy="2594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1400" i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DBCFD6D-5A48-C11C-249E-1D8FCF520AB9}"/>
                </a:ext>
              </a:extLst>
            </p:cNvPr>
            <p:cNvSpPr/>
            <p:nvPr/>
          </p:nvSpPr>
          <p:spPr>
            <a:xfrm>
              <a:off x="415638" y="2571750"/>
              <a:ext cx="404978" cy="2594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 sz="1400" i="1">
                <a:solidFill>
                  <a:schemeClr val="tx1"/>
                </a:solidFill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6443BA1-8F12-27DD-06BA-33D6112F209E}"/>
              </a:ext>
            </a:extLst>
          </p:cNvPr>
          <p:cNvSpPr/>
          <p:nvPr/>
        </p:nvSpPr>
        <p:spPr>
          <a:xfrm>
            <a:off x="399802" y="1075927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We tested the scores on non-medical samples…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4A58995-E9FD-D454-AC1A-1291CE804C09}"/>
              </a:ext>
            </a:extLst>
          </p:cNvPr>
          <p:cNvSpPr/>
          <p:nvPr/>
        </p:nvSpPr>
        <p:spPr>
          <a:xfrm>
            <a:off x="399802" y="2903511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… and verified the working of our evaluation functions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AAB93-7EF8-1E11-0ECD-F29745B3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5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5EC-10AB-B539-A305-695E7FFC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9B7E47-F0CF-8FD2-EC4F-DEE1A1837963}"/>
              </a:ext>
            </a:extLst>
          </p:cNvPr>
          <p:cNvSpPr/>
          <p:nvPr/>
        </p:nvSpPr>
        <p:spPr>
          <a:xfrm>
            <a:off x="322729" y="3573827"/>
            <a:ext cx="8461101" cy="12200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6C6BB78-F261-6E0B-E34F-FCCC568CCC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C6BB78-F261-6E0B-E34F-FCCC568CC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08D7FC8B-798F-CD88-F075-06BFF744B4B5}"/>
              </a:ext>
            </a:extLst>
          </p:cNvPr>
          <p:cNvSpPr/>
          <p:nvPr/>
        </p:nvSpPr>
        <p:spPr>
          <a:xfrm>
            <a:off x="1556825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B2B923D-65ED-C84D-70F9-3185A3EA5F3F}"/>
              </a:ext>
            </a:extLst>
          </p:cNvPr>
          <p:cNvSpPr/>
          <p:nvPr/>
        </p:nvSpPr>
        <p:spPr>
          <a:xfrm>
            <a:off x="3320502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53F0918-E6EA-E854-1189-0557FBAFDEED}"/>
              </a:ext>
            </a:extLst>
          </p:cNvPr>
          <p:cNvSpPr/>
          <p:nvPr/>
        </p:nvSpPr>
        <p:spPr>
          <a:xfrm>
            <a:off x="5084178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D89F5C-46C2-6986-D571-AF3210A43303}"/>
              </a:ext>
            </a:extLst>
          </p:cNvPr>
          <p:cNvSpPr/>
          <p:nvPr/>
        </p:nvSpPr>
        <p:spPr>
          <a:xfrm>
            <a:off x="6847853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DF7C1-7CFA-A14D-750D-A368BBF9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We used a four-lane approach with a mix of separate and combined 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6781E8-7F50-FC09-D9FC-61F296FBD65E}"/>
              </a:ext>
            </a:extLst>
          </p:cNvPr>
          <p:cNvSpPr/>
          <p:nvPr/>
        </p:nvSpPr>
        <p:spPr>
          <a:xfrm>
            <a:off x="4334289" y="1065744"/>
            <a:ext cx="1368720" cy="4359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ClinIQ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CF10A4-24DA-BBEA-641F-2983A67C5C58}"/>
              </a:ext>
            </a:extLst>
          </p:cNvPr>
          <p:cNvSpPr/>
          <p:nvPr/>
        </p:nvSpPr>
        <p:spPr>
          <a:xfrm>
            <a:off x="14926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MC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3F94BB-C61F-FA9C-DE39-017F7C71DCDF}"/>
              </a:ext>
            </a:extLst>
          </p:cNvPr>
          <p:cNvSpPr/>
          <p:nvPr/>
        </p:nvSpPr>
        <p:spPr>
          <a:xfrm>
            <a:off x="37278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TF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8B4868-99D1-6819-2C76-6B9A1EE8B97F}"/>
              </a:ext>
            </a:extLst>
          </p:cNvPr>
          <p:cNvSpPr/>
          <p:nvPr/>
        </p:nvSpPr>
        <p:spPr>
          <a:xfrm>
            <a:off x="59630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SA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B6FEB4-7BBA-4A43-C323-460E59DEBCBE}"/>
              </a:ext>
            </a:extLst>
          </p:cNvPr>
          <p:cNvSpPr/>
          <p:nvPr/>
        </p:nvSpPr>
        <p:spPr>
          <a:xfrm>
            <a:off x="81982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MH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8D4D88C-7488-4E8C-B360-773214C926A7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rot="5400000" flipH="1" flipV="1">
            <a:off x="3244868" y="24699"/>
            <a:ext cx="296753" cy="3250809"/>
          </a:xfrm>
          <a:prstGeom prst="bentConnector3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AB5D2A2-B065-501B-142E-8955083CE89A}"/>
              </a:ext>
            </a:extLst>
          </p:cNvPr>
          <p:cNvCxnSpPr>
            <a:cxnSpLocks/>
            <a:stCxn id="38" idx="0"/>
            <a:endCxn id="35" idx="2"/>
          </p:cNvCxnSpPr>
          <p:nvPr/>
        </p:nvCxnSpPr>
        <p:spPr>
          <a:xfrm rot="5400000" flipH="1" flipV="1">
            <a:off x="4362468" y="1142299"/>
            <a:ext cx="296753" cy="10156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BF49E2B-9907-7F10-762F-2DEEB67A8A6C}"/>
              </a:ext>
            </a:extLst>
          </p:cNvPr>
          <p:cNvCxnSpPr>
            <a:cxnSpLocks/>
            <a:stCxn id="39" idx="0"/>
            <a:endCxn id="35" idx="2"/>
          </p:cNvCxnSpPr>
          <p:nvPr/>
        </p:nvCxnSpPr>
        <p:spPr>
          <a:xfrm rot="16200000" flipV="1">
            <a:off x="5480069" y="1040307"/>
            <a:ext cx="296753" cy="12195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CB02EA9-F258-C157-FE69-69F1AE91BAAA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rot="16200000" flipV="1">
            <a:off x="6597669" y="-77293"/>
            <a:ext cx="296753" cy="34547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0421BD0-8CC1-A4AD-D3E8-6E0AB6B43ECB}"/>
              </a:ext>
            </a:extLst>
          </p:cNvPr>
          <p:cNvSpPr/>
          <p:nvPr/>
        </p:nvSpPr>
        <p:spPr>
          <a:xfrm>
            <a:off x="360158" y="1855675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Question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D4EA7-F827-B407-2CB1-5015ABC72D59}"/>
              </a:ext>
            </a:extLst>
          </p:cNvPr>
          <p:cNvSpPr/>
          <p:nvPr/>
        </p:nvSpPr>
        <p:spPr>
          <a:xfrm>
            <a:off x="360158" y="106574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Challenge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A09039-5C62-6CB4-526B-6A45ACF6F9CB}"/>
              </a:ext>
            </a:extLst>
          </p:cNvPr>
          <p:cNvSpPr/>
          <p:nvPr/>
        </p:nvSpPr>
        <p:spPr>
          <a:xfrm>
            <a:off x="360158" y="252301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Data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DA034C-F3AD-2E6D-793D-68F99FB65CFC}"/>
              </a:ext>
            </a:extLst>
          </p:cNvPr>
          <p:cNvSpPr/>
          <p:nvPr/>
        </p:nvSpPr>
        <p:spPr>
          <a:xfrm>
            <a:off x="15568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2EB890-D354-465C-A29E-482FBE32F81F}"/>
              </a:ext>
            </a:extLst>
          </p:cNvPr>
          <p:cNvSpPr/>
          <p:nvPr/>
        </p:nvSpPr>
        <p:spPr>
          <a:xfrm>
            <a:off x="37920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0EDB47-D998-C06F-CD2F-9C1739460B66}"/>
              </a:ext>
            </a:extLst>
          </p:cNvPr>
          <p:cNvSpPr/>
          <p:nvPr/>
        </p:nvSpPr>
        <p:spPr>
          <a:xfrm>
            <a:off x="60272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E58782-0E90-97BE-CA04-FB000CB08AAB}"/>
              </a:ext>
            </a:extLst>
          </p:cNvPr>
          <p:cNvSpPr/>
          <p:nvPr/>
        </p:nvSpPr>
        <p:spPr>
          <a:xfrm>
            <a:off x="8262424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F75479C-6DD3-32CB-CEA1-303AFF114699}"/>
              </a:ext>
            </a:extLst>
          </p:cNvPr>
          <p:cNvCxnSpPr>
            <a:stCxn id="60" idx="0"/>
            <a:endCxn id="37" idx="4"/>
          </p:cNvCxnSpPr>
          <p:nvPr/>
        </p:nvCxnSpPr>
        <p:spPr>
          <a:xfrm flipH="1" flipV="1">
            <a:off x="17678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FCC963C-DE20-73D3-832B-A5E565D3011A}"/>
              </a:ext>
            </a:extLst>
          </p:cNvPr>
          <p:cNvCxnSpPr/>
          <p:nvPr/>
        </p:nvCxnSpPr>
        <p:spPr>
          <a:xfrm flipH="1" flipV="1">
            <a:off x="40030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C7183F-9C05-0D48-D3F4-4B390BFC86C3}"/>
              </a:ext>
            </a:extLst>
          </p:cNvPr>
          <p:cNvCxnSpPr/>
          <p:nvPr/>
        </p:nvCxnSpPr>
        <p:spPr>
          <a:xfrm flipH="1" flipV="1">
            <a:off x="6238238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769986-86C1-A02E-EEDB-5A5BDC4B7A75}"/>
              </a:ext>
            </a:extLst>
          </p:cNvPr>
          <p:cNvCxnSpPr/>
          <p:nvPr/>
        </p:nvCxnSpPr>
        <p:spPr>
          <a:xfrm flipH="1" flipV="1">
            <a:off x="84734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07653B-BA28-2A17-CF14-66C8B0542767}"/>
              </a:ext>
            </a:extLst>
          </p:cNvPr>
          <p:cNvCxnSpPr/>
          <p:nvPr/>
        </p:nvCxnSpPr>
        <p:spPr>
          <a:xfrm flipH="1">
            <a:off x="204302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6C36023-BE84-93A2-C6FF-8E502092A729}"/>
              </a:ext>
            </a:extLst>
          </p:cNvPr>
          <p:cNvCxnSpPr/>
          <p:nvPr/>
        </p:nvCxnSpPr>
        <p:spPr>
          <a:xfrm flipH="1">
            <a:off x="204302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59F77D-1F2E-C9E3-46D6-3C83052BB070}"/>
              </a:ext>
            </a:extLst>
          </p:cNvPr>
          <p:cNvCxnSpPr/>
          <p:nvPr/>
        </p:nvCxnSpPr>
        <p:spPr>
          <a:xfrm flipH="1">
            <a:off x="427822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A211B3-A651-03BF-FFAD-91ADC291E25E}"/>
              </a:ext>
            </a:extLst>
          </p:cNvPr>
          <p:cNvCxnSpPr/>
          <p:nvPr/>
        </p:nvCxnSpPr>
        <p:spPr>
          <a:xfrm flipH="1">
            <a:off x="427822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39E7146-0518-F2C6-2C7F-7B4C7ED38553}"/>
              </a:ext>
            </a:extLst>
          </p:cNvPr>
          <p:cNvCxnSpPr>
            <a:cxnSpLocks/>
          </p:cNvCxnSpPr>
          <p:nvPr/>
        </p:nvCxnSpPr>
        <p:spPr>
          <a:xfrm>
            <a:off x="329470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1FB5DB-0644-1498-418B-387B04118F20}"/>
              </a:ext>
            </a:extLst>
          </p:cNvPr>
          <p:cNvCxnSpPr>
            <a:cxnSpLocks/>
          </p:cNvCxnSpPr>
          <p:nvPr/>
        </p:nvCxnSpPr>
        <p:spPr>
          <a:xfrm>
            <a:off x="329470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3D1639F-2EE1-9751-F3CF-A7E74D5698B5}"/>
              </a:ext>
            </a:extLst>
          </p:cNvPr>
          <p:cNvCxnSpPr/>
          <p:nvPr/>
        </p:nvCxnSpPr>
        <p:spPr>
          <a:xfrm flipH="1">
            <a:off x="6520719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E7B48A5-A46D-D21B-9B64-6B6C4B92F749}"/>
              </a:ext>
            </a:extLst>
          </p:cNvPr>
          <p:cNvCxnSpPr/>
          <p:nvPr/>
        </p:nvCxnSpPr>
        <p:spPr>
          <a:xfrm flipH="1">
            <a:off x="6520719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C722596-E1F5-BDB6-93A2-515D32AF03C8}"/>
              </a:ext>
            </a:extLst>
          </p:cNvPr>
          <p:cNvCxnSpPr>
            <a:cxnSpLocks/>
          </p:cNvCxnSpPr>
          <p:nvPr/>
        </p:nvCxnSpPr>
        <p:spPr>
          <a:xfrm>
            <a:off x="5537199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77FBD71-426A-52F7-EAC6-6685D01752CF}"/>
              </a:ext>
            </a:extLst>
          </p:cNvPr>
          <p:cNvCxnSpPr>
            <a:cxnSpLocks/>
          </p:cNvCxnSpPr>
          <p:nvPr/>
        </p:nvCxnSpPr>
        <p:spPr>
          <a:xfrm>
            <a:off x="5537199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065AD91-DCC0-E4D9-4E6E-A842DA4F3081}"/>
              </a:ext>
            </a:extLst>
          </p:cNvPr>
          <p:cNvCxnSpPr>
            <a:cxnSpLocks/>
          </p:cNvCxnSpPr>
          <p:nvPr/>
        </p:nvCxnSpPr>
        <p:spPr>
          <a:xfrm>
            <a:off x="7779691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A481F23-2ECD-CE89-669C-C3BE673564FA}"/>
              </a:ext>
            </a:extLst>
          </p:cNvPr>
          <p:cNvCxnSpPr>
            <a:cxnSpLocks/>
          </p:cNvCxnSpPr>
          <p:nvPr/>
        </p:nvCxnSpPr>
        <p:spPr>
          <a:xfrm>
            <a:off x="7779691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C40912B-12A8-AE04-4741-618FE1984074}"/>
              </a:ext>
            </a:extLst>
          </p:cNvPr>
          <p:cNvSpPr/>
          <p:nvPr/>
        </p:nvSpPr>
        <p:spPr>
          <a:xfrm>
            <a:off x="360158" y="310884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Pre-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B17BD3E-72C0-7712-29A1-51341FAFCC6C}"/>
              </a:ext>
            </a:extLst>
          </p:cNvPr>
          <p:cNvSpPr/>
          <p:nvPr/>
        </p:nvSpPr>
        <p:spPr>
          <a:xfrm>
            <a:off x="1556825" y="3193198"/>
            <a:ext cx="712762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One consolidated train-test set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C1758C-A1FB-D0B6-38B6-52214D16BEE3}"/>
              </a:ext>
            </a:extLst>
          </p:cNvPr>
          <p:cNvCxnSpPr/>
          <p:nvPr/>
        </p:nvCxnSpPr>
        <p:spPr>
          <a:xfrm flipH="1" flipV="1">
            <a:off x="40030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0DF4063-7323-35E0-676B-5DA4E3EFCD58}"/>
              </a:ext>
            </a:extLst>
          </p:cNvPr>
          <p:cNvCxnSpPr/>
          <p:nvPr/>
        </p:nvCxnSpPr>
        <p:spPr>
          <a:xfrm flipH="1" flipV="1">
            <a:off x="6238238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AF7866F-1B29-0F1D-CFAA-604039BA1C70}"/>
              </a:ext>
            </a:extLst>
          </p:cNvPr>
          <p:cNvCxnSpPr/>
          <p:nvPr/>
        </p:nvCxnSpPr>
        <p:spPr>
          <a:xfrm flipH="1" flipV="1">
            <a:off x="84734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29B3406-0521-D9A8-8ED9-32B84D86C975}"/>
              </a:ext>
            </a:extLst>
          </p:cNvPr>
          <p:cNvCxnSpPr/>
          <p:nvPr/>
        </p:nvCxnSpPr>
        <p:spPr>
          <a:xfrm flipH="1" flipV="1">
            <a:off x="17678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218FA7-C1B2-3BA1-5AC7-706B3B4BD07E}"/>
              </a:ext>
            </a:extLst>
          </p:cNvPr>
          <p:cNvSpPr/>
          <p:nvPr/>
        </p:nvSpPr>
        <p:spPr>
          <a:xfrm>
            <a:off x="360158" y="3740518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Model predictions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76D8CD5-4831-1632-20E8-F282231E2ADF}"/>
              </a:ext>
            </a:extLst>
          </p:cNvPr>
          <p:cNvSpPr/>
          <p:nvPr/>
        </p:nvSpPr>
        <p:spPr>
          <a:xfrm>
            <a:off x="360158" y="4312220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B64CB1C-41A6-D58D-5BBF-F484A9D1CA40}"/>
              </a:ext>
            </a:extLst>
          </p:cNvPr>
          <p:cNvSpPr/>
          <p:nvPr/>
        </p:nvSpPr>
        <p:spPr>
          <a:xfrm>
            <a:off x="1556825" y="4339396"/>
            <a:ext cx="269533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Discrete Evaluation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0E3D513-3E72-EBDE-4D30-8395E15AF407}"/>
              </a:ext>
            </a:extLst>
          </p:cNvPr>
          <p:cNvSpPr/>
          <p:nvPr/>
        </p:nvSpPr>
        <p:spPr>
          <a:xfrm>
            <a:off x="5989115" y="4339396"/>
            <a:ext cx="269533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Text Evaluation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7B67A93-AF7B-B15D-ABD4-18940B34AA07}"/>
              </a:ext>
            </a:extLst>
          </p:cNvPr>
          <p:cNvCxnSpPr>
            <a:cxnSpLocks/>
          </p:cNvCxnSpPr>
          <p:nvPr/>
        </p:nvCxnSpPr>
        <p:spPr>
          <a:xfrm>
            <a:off x="2475126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1D2001F-2E9C-2867-467D-D46891752895}"/>
              </a:ext>
            </a:extLst>
          </p:cNvPr>
          <p:cNvCxnSpPr>
            <a:cxnSpLocks/>
          </p:cNvCxnSpPr>
          <p:nvPr/>
        </p:nvCxnSpPr>
        <p:spPr>
          <a:xfrm>
            <a:off x="4238802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B75FDB7-C4DF-13D2-E02B-5336B11B1CE2}"/>
              </a:ext>
            </a:extLst>
          </p:cNvPr>
          <p:cNvCxnSpPr>
            <a:cxnSpLocks/>
          </p:cNvCxnSpPr>
          <p:nvPr/>
        </p:nvCxnSpPr>
        <p:spPr>
          <a:xfrm>
            <a:off x="6002478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402BDA1-3C2B-7C86-5B50-B526D04AA6FD}"/>
              </a:ext>
            </a:extLst>
          </p:cNvPr>
          <p:cNvCxnSpPr>
            <a:cxnSpLocks/>
          </p:cNvCxnSpPr>
          <p:nvPr/>
        </p:nvCxnSpPr>
        <p:spPr>
          <a:xfrm>
            <a:off x="7766154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AB9B5F9-99C9-1953-B5C3-6AAC27402736}"/>
              </a:ext>
            </a:extLst>
          </p:cNvPr>
          <p:cNvCxnSpPr>
            <a:cxnSpLocks/>
          </p:cNvCxnSpPr>
          <p:nvPr/>
        </p:nvCxnSpPr>
        <p:spPr>
          <a:xfrm flipH="1">
            <a:off x="40030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5203186-647C-BB24-E821-074E141E3ECA}"/>
              </a:ext>
            </a:extLst>
          </p:cNvPr>
          <p:cNvCxnSpPr>
            <a:cxnSpLocks/>
          </p:cNvCxnSpPr>
          <p:nvPr/>
        </p:nvCxnSpPr>
        <p:spPr>
          <a:xfrm flipH="1">
            <a:off x="6238238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D34A105-7E38-8936-1612-FFE0A95B0473}"/>
              </a:ext>
            </a:extLst>
          </p:cNvPr>
          <p:cNvCxnSpPr>
            <a:cxnSpLocks/>
          </p:cNvCxnSpPr>
          <p:nvPr/>
        </p:nvCxnSpPr>
        <p:spPr>
          <a:xfrm flipH="1">
            <a:off x="84734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7B945EB-A6BC-6C49-10B0-C63D65486C22}"/>
              </a:ext>
            </a:extLst>
          </p:cNvPr>
          <p:cNvCxnSpPr>
            <a:cxnSpLocks/>
          </p:cNvCxnSpPr>
          <p:nvPr/>
        </p:nvCxnSpPr>
        <p:spPr>
          <a:xfrm flipH="1">
            <a:off x="17678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35D61-E95C-174F-77AB-3C2A556B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5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7761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With these metrics we can evaluate all question types and approaches separately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E1D8B-D04C-581C-B6EE-F0005EAB515F}"/>
              </a:ext>
            </a:extLst>
          </p:cNvPr>
          <p:cNvSpPr/>
          <p:nvPr/>
        </p:nvSpPr>
        <p:spPr>
          <a:xfrm>
            <a:off x="399803" y="213003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3BDA-E16C-E65D-0CA3-4EE88B18BDFB}"/>
              </a:ext>
            </a:extLst>
          </p:cNvPr>
          <p:cNvSpPr/>
          <p:nvPr/>
        </p:nvSpPr>
        <p:spPr>
          <a:xfrm>
            <a:off x="399803" y="2798678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2046-C0CF-E169-0236-AC403CBCF7EB}"/>
              </a:ext>
            </a:extLst>
          </p:cNvPr>
          <p:cNvSpPr/>
          <p:nvPr/>
        </p:nvSpPr>
        <p:spPr>
          <a:xfrm>
            <a:off x="399803" y="3467321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B7DCD-DAF1-AA18-17EC-A6396D3E3D48}"/>
              </a:ext>
            </a:extLst>
          </p:cNvPr>
          <p:cNvSpPr/>
          <p:nvPr/>
        </p:nvSpPr>
        <p:spPr>
          <a:xfrm>
            <a:off x="399803" y="413596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E802-D470-AE21-A58A-C67D7E003FAC}"/>
              </a:ext>
            </a:extLst>
          </p:cNvPr>
          <p:cNvSpPr/>
          <p:nvPr/>
        </p:nvSpPr>
        <p:spPr>
          <a:xfrm>
            <a:off x="129539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EF0FC-DA30-4727-3764-BB243EED48E1}"/>
              </a:ext>
            </a:extLst>
          </p:cNvPr>
          <p:cNvSpPr/>
          <p:nvPr/>
        </p:nvSpPr>
        <p:spPr>
          <a:xfrm>
            <a:off x="3175637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F14-5739-148B-67FE-F23AE697E93E}"/>
              </a:ext>
            </a:extLst>
          </p:cNvPr>
          <p:cNvSpPr/>
          <p:nvPr/>
        </p:nvSpPr>
        <p:spPr>
          <a:xfrm>
            <a:off x="507394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197F1A-3CDB-9636-96EB-3578A13B2404}"/>
              </a:ext>
            </a:extLst>
          </p:cNvPr>
          <p:cNvSpPr/>
          <p:nvPr/>
        </p:nvSpPr>
        <p:spPr>
          <a:xfrm>
            <a:off x="6963085" y="1709225"/>
            <a:ext cx="17799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4E9FA-330C-E5C0-7F70-D75565C7B696}"/>
              </a:ext>
            </a:extLst>
          </p:cNvPr>
          <p:cNvSpPr/>
          <p:nvPr/>
        </p:nvSpPr>
        <p:spPr>
          <a:xfrm>
            <a:off x="1295395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EA5628-34D1-20A4-A6C5-E9D5F3F0F2D5}"/>
              </a:ext>
            </a:extLst>
          </p:cNvPr>
          <p:cNvSpPr/>
          <p:nvPr/>
        </p:nvSpPr>
        <p:spPr>
          <a:xfrm>
            <a:off x="3175637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3FA4D8-1BF2-EC9B-8DE4-7DE423736816}"/>
              </a:ext>
            </a:extLst>
          </p:cNvPr>
          <p:cNvSpPr/>
          <p:nvPr/>
        </p:nvSpPr>
        <p:spPr>
          <a:xfrm>
            <a:off x="5073945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4BB981-4BFB-6DE7-09F0-D7F7A8A351F1}"/>
              </a:ext>
            </a:extLst>
          </p:cNvPr>
          <p:cNvSpPr/>
          <p:nvPr/>
        </p:nvSpPr>
        <p:spPr>
          <a:xfrm>
            <a:off x="6963085" y="2130035"/>
            <a:ext cx="17799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7434FC-F603-F5C9-2855-24303BB15800}"/>
              </a:ext>
            </a:extLst>
          </p:cNvPr>
          <p:cNvSpPr/>
          <p:nvPr/>
        </p:nvSpPr>
        <p:spPr>
          <a:xfrm>
            <a:off x="1295395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7899DA-C40B-92E9-20A2-6A288D66BD45}"/>
              </a:ext>
            </a:extLst>
          </p:cNvPr>
          <p:cNvSpPr/>
          <p:nvPr/>
        </p:nvSpPr>
        <p:spPr>
          <a:xfrm>
            <a:off x="3175637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6CBEDA-868A-9DCB-DB7F-EC02D350F315}"/>
              </a:ext>
            </a:extLst>
          </p:cNvPr>
          <p:cNvSpPr/>
          <p:nvPr/>
        </p:nvSpPr>
        <p:spPr>
          <a:xfrm>
            <a:off x="5073945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DFC4F-EA2B-B51C-C91D-4D0057615FC2}"/>
              </a:ext>
            </a:extLst>
          </p:cNvPr>
          <p:cNvSpPr/>
          <p:nvPr/>
        </p:nvSpPr>
        <p:spPr>
          <a:xfrm>
            <a:off x="6963085" y="2798678"/>
            <a:ext cx="17799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E919F-F974-E8C8-BACD-5315BE4FBAB2}"/>
              </a:ext>
            </a:extLst>
          </p:cNvPr>
          <p:cNvSpPr/>
          <p:nvPr/>
        </p:nvSpPr>
        <p:spPr>
          <a:xfrm>
            <a:off x="1295395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E8DFD8-39DC-C519-8C19-EC8405DFA4B7}"/>
              </a:ext>
            </a:extLst>
          </p:cNvPr>
          <p:cNvSpPr/>
          <p:nvPr/>
        </p:nvSpPr>
        <p:spPr>
          <a:xfrm>
            <a:off x="3175637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F5531-9717-3B9A-21DD-CC662B3A26CB}"/>
              </a:ext>
            </a:extLst>
          </p:cNvPr>
          <p:cNvSpPr/>
          <p:nvPr/>
        </p:nvSpPr>
        <p:spPr>
          <a:xfrm>
            <a:off x="5073945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D35C84-9DC3-81A4-E2E4-06F3B6F46A3F}"/>
              </a:ext>
            </a:extLst>
          </p:cNvPr>
          <p:cNvSpPr/>
          <p:nvPr/>
        </p:nvSpPr>
        <p:spPr>
          <a:xfrm>
            <a:off x="6963085" y="3467321"/>
            <a:ext cx="17799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603378-6A12-D39B-E0A9-579E84A244AA}"/>
              </a:ext>
            </a:extLst>
          </p:cNvPr>
          <p:cNvSpPr/>
          <p:nvPr/>
        </p:nvSpPr>
        <p:spPr>
          <a:xfrm>
            <a:off x="1295395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362594-4A60-BF13-7B7D-901DB796D6C0}"/>
              </a:ext>
            </a:extLst>
          </p:cNvPr>
          <p:cNvSpPr/>
          <p:nvPr/>
        </p:nvSpPr>
        <p:spPr>
          <a:xfrm>
            <a:off x="3175637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760BE0-140F-3A34-A165-FF9A20501B55}"/>
              </a:ext>
            </a:extLst>
          </p:cNvPr>
          <p:cNvSpPr/>
          <p:nvPr/>
        </p:nvSpPr>
        <p:spPr>
          <a:xfrm>
            <a:off x="5073945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D855C7-969F-60EE-9814-421FF4B1E16A}"/>
              </a:ext>
            </a:extLst>
          </p:cNvPr>
          <p:cNvSpPr/>
          <p:nvPr/>
        </p:nvSpPr>
        <p:spPr>
          <a:xfrm>
            <a:off x="6963085" y="4135965"/>
            <a:ext cx="17799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xx.x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AA3FF0-5384-EF4A-5DCB-F0BB55058939}"/>
              </a:ext>
            </a:extLst>
          </p:cNvPr>
          <p:cNvSpPr/>
          <p:nvPr/>
        </p:nvSpPr>
        <p:spPr>
          <a:xfrm>
            <a:off x="1295395" y="2130035"/>
            <a:ext cx="7447675" cy="1256497"/>
          </a:xfrm>
          <a:prstGeom prst="rect">
            <a:avLst/>
          </a:prstGeom>
          <a:solidFill>
            <a:srgbClr val="E4E8E8">
              <a:alpha val="56863"/>
            </a:srgb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Accuracy, Precision, Recall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9CDC18-1FA5-9708-6C4B-5BC2BF79C97F}"/>
              </a:ext>
            </a:extLst>
          </p:cNvPr>
          <p:cNvSpPr/>
          <p:nvPr/>
        </p:nvSpPr>
        <p:spPr>
          <a:xfrm>
            <a:off x="1295394" y="3467321"/>
            <a:ext cx="7447676" cy="1256499"/>
          </a:xfrm>
          <a:prstGeom prst="rect">
            <a:avLst/>
          </a:prstGeom>
          <a:solidFill>
            <a:srgbClr val="E4E8E8">
              <a:alpha val="56863"/>
            </a:srgb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Bleu, Meteor, Rouge, Cosine Similarity, BERT scores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D8B6-AB46-EF56-0AE0-27CF6333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43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0678" y="0"/>
            <a:ext cx="0" cy="5143500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/>
          <a:srcRect l="40612" r="326"/>
          <a:stretch/>
        </p:blipFill>
        <p:spPr>
          <a:xfrm>
            <a:off x="2485" y="0"/>
            <a:ext cx="3037895" cy="5143500"/>
          </a:xfrm>
          <a:custGeom>
            <a:avLst/>
            <a:gdLst>
              <a:gd name="connsiteX0" fmla="*/ 0 w 4081670"/>
              <a:gd name="connsiteY0" fmla="*/ 0 h 6858000"/>
              <a:gd name="connsiteX1" fmla="*/ 4081670 w 4081670"/>
              <a:gd name="connsiteY1" fmla="*/ 0 h 6858000"/>
              <a:gd name="connsiteX2" fmla="*/ 4081670 w 4081670"/>
              <a:gd name="connsiteY2" fmla="*/ 6858000 h 6858000"/>
              <a:gd name="connsiteX3" fmla="*/ 0 w 40816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1670" h="6858000">
                <a:moveTo>
                  <a:pt x="0" y="0"/>
                </a:moveTo>
                <a:lnTo>
                  <a:pt x="4081670" y="0"/>
                </a:lnTo>
                <a:lnTo>
                  <a:pt x="408167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/>
          <p:cNvSpPr/>
          <p:nvPr/>
        </p:nvSpPr>
        <p:spPr>
          <a:xfrm>
            <a:off x="2485" y="0"/>
            <a:ext cx="3037895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0139" y="2508110"/>
            <a:ext cx="1955800" cy="831850"/>
          </a:xfrm>
        </p:spPr>
        <p:txBody>
          <a:bodyPr vert="horz"/>
          <a:lstStyle/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D3991-C9CA-FA54-6B2B-485257A0A82D}"/>
              </a:ext>
            </a:extLst>
          </p:cNvPr>
          <p:cNvGrpSpPr/>
          <p:nvPr/>
        </p:nvGrpSpPr>
        <p:grpSpPr>
          <a:xfrm>
            <a:off x="3438084" y="311110"/>
            <a:ext cx="544623" cy="544623"/>
            <a:chOff x="3438084" y="325567"/>
            <a:chExt cx="544623" cy="544623"/>
          </a:xfrm>
        </p:grpSpPr>
        <p:sp>
          <p:nvSpPr>
            <p:cNvPr id="74" name="Oval 73"/>
            <p:cNvSpPr/>
            <p:nvPr/>
          </p:nvSpPr>
          <p:spPr>
            <a:xfrm>
              <a:off x="3438084" y="325567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483599" y="370798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245291" y="399984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Introduction</a:t>
            </a:r>
            <a:r>
              <a:rPr lang="en-US">
                <a:solidFill>
                  <a:schemeClr val="tx1"/>
                </a:solidFill>
              </a:rPr>
              <a:t> of the </a:t>
            </a:r>
            <a:r>
              <a:rPr lang="en-US" err="1">
                <a:solidFill>
                  <a:schemeClr val="tx1"/>
                </a:solidFill>
              </a:rPr>
              <a:t>ClinIQ</a:t>
            </a:r>
            <a:r>
              <a:rPr lang="en-US">
                <a:solidFill>
                  <a:schemeClr val="tx1"/>
                </a:solidFill>
              </a:rPr>
              <a:t> challenge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E5B1F-F37A-625F-F7BB-D0B64813EC5F}"/>
              </a:ext>
            </a:extLst>
          </p:cNvPr>
          <p:cNvGrpSpPr/>
          <p:nvPr/>
        </p:nvGrpSpPr>
        <p:grpSpPr>
          <a:xfrm>
            <a:off x="3438084" y="904503"/>
            <a:ext cx="544623" cy="544623"/>
            <a:chOff x="3438084" y="1062960"/>
            <a:chExt cx="544623" cy="5446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4CB8E2-0A77-905F-108C-90BA00962247}"/>
                </a:ext>
              </a:extLst>
            </p:cNvPr>
            <p:cNvSpPr/>
            <p:nvPr/>
          </p:nvSpPr>
          <p:spPr>
            <a:xfrm>
              <a:off x="3438084" y="1062960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9FA8B2-32F1-9396-9160-395085A2AC1D}"/>
                </a:ext>
              </a:extLst>
            </p:cNvPr>
            <p:cNvSpPr/>
            <p:nvPr/>
          </p:nvSpPr>
          <p:spPr>
            <a:xfrm>
              <a:off x="3483599" y="1108191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FE064-0DB9-E447-4C0B-00C572AB37AA}"/>
              </a:ext>
            </a:extLst>
          </p:cNvPr>
          <p:cNvSpPr/>
          <p:nvPr/>
        </p:nvSpPr>
        <p:spPr>
          <a:xfrm>
            <a:off x="4245291" y="993377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approach </a:t>
            </a:r>
            <a:r>
              <a:rPr lang="en-US">
                <a:solidFill>
                  <a:schemeClr val="tx1"/>
                </a:solidFill>
              </a:rPr>
              <a:t>to solve the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8A84-7CC8-D72C-DC3F-DC151E737190}"/>
              </a:ext>
            </a:extLst>
          </p:cNvPr>
          <p:cNvGrpSpPr/>
          <p:nvPr/>
        </p:nvGrpSpPr>
        <p:grpSpPr>
          <a:xfrm>
            <a:off x="3438084" y="1497896"/>
            <a:ext cx="544623" cy="544623"/>
            <a:chOff x="3438084" y="1800353"/>
            <a:chExt cx="544623" cy="5446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1F0993-3BCF-28F8-4917-672D3EC5C3E5}"/>
                </a:ext>
              </a:extLst>
            </p:cNvPr>
            <p:cNvSpPr/>
            <p:nvPr/>
          </p:nvSpPr>
          <p:spPr>
            <a:xfrm>
              <a:off x="3438084" y="1800353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7349FB-F432-89F2-13C2-56FA27882AD0}"/>
                </a:ext>
              </a:extLst>
            </p:cNvPr>
            <p:cNvSpPr/>
            <p:nvPr/>
          </p:nvSpPr>
          <p:spPr>
            <a:xfrm>
              <a:off x="3483599" y="1845584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385F-2160-242A-1208-92140BD1707D}"/>
              </a:ext>
            </a:extLst>
          </p:cNvPr>
          <p:cNvSpPr/>
          <p:nvPr/>
        </p:nvSpPr>
        <p:spPr>
          <a:xfrm>
            <a:off x="4245291" y="158677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Data gathered </a:t>
            </a:r>
            <a:r>
              <a:rPr lang="en-US">
                <a:solidFill>
                  <a:schemeClr val="tx1"/>
                </a:solidFill>
              </a:rPr>
              <a:t>for training and testing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7C6-33A5-073F-6539-872C2582613E}"/>
              </a:ext>
            </a:extLst>
          </p:cNvPr>
          <p:cNvGrpSpPr/>
          <p:nvPr/>
        </p:nvGrpSpPr>
        <p:grpSpPr>
          <a:xfrm>
            <a:off x="3438084" y="2091289"/>
            <a:ext cx="544623" cy="544623"/>
            <a:chOff x="3438084" y="2537746"/>
            <a:chExt cx="544623" cy="5446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6168-6C5A-9CAC-9176-DE6A81F8920C}"/>
                </a:ext>
              </a:extLst>
            </p:cNvPr>
            <p:cNvSpPr/>
            <p:nvPr/>
          </p:nvSpPr>
          <p:spPr>
            <a:xfrm>
              <a:off x="3438084" y="2537746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91D698-415C-1E4F-6CB2-CF5CE3838B80}"/>
                </a:ext>
              </a:extLst>
            </p:cNvPr>
            <p:cNvSpPr/>
            <p:nvPr/>
          </p:nvSpPr>
          <p:spPr>
            <a:xfrm>
              <a:off x="3483599" y="2582977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103044-694B-2F05-A3B6-074A236056D5}"/>
              </a:ext>
            </a:extLst>
          </p:cNvPr>
          <p:cNvSpPr/>
          <p:nvPr/>
        </p:nvSpPr>
        <p:spPr>
          <a:xfrm>
            <a:off x="4245291" y="2180163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Scores leveraged </a:t>
            </a:r>
            <a:r>
              <a:rPr lang="en-US">
                <a:solidFill>
                  <a:schemeClr val="tx1"/>
                </a:solidFill>
              </a:rPr>
              <a:t>for evaluation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012062-E60B-E222-4CB1-B2DAB324B315}"/>
              </a:ext>
            </a:extLst>
          </p:cNvPr>
          <p:cNvGrpSpPr/>
          <p:nvPr/>
        </p:nvGrpSpPr>
        <p:grpSpPr>
          <a:xfrm>
            <a:off x="3438084" y="2684683"/>
            <a:ext cx="544623" cy="544623"/>
            <a:chOff x="3438084" y="3275139"/>
            <a:chExt cx="544623" cy="5446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6E7CC-CBC1-DC4C-0E4F-24F1EC79829D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EE3310-2005-F48C-63F9-F3C785DFD460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3408B-D80D-C4A7-3DA3-799A96F6CD9C}"/>
              </a:ext>
            </a:extLst>
          </p:cNvPr>
          <p:cNvSpPr/>
          <p:nvPr/>
        </p:nvSpPr>
        <p:spPr>
          <a:xfrm>
            <a:off x="4245291" y="2773556"/>
            <a:ext cx="4685349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Models + Results</a:t>
            </a:r>
            <a:r>
              <a:rPr lang="en-US">
                <a:solidFill>
                  <a:schemeClr val="tx1"/>
                </a:solidFill>
              </a:rPr>
              <a:t> for our different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668BE-9CD9-ACE9-A416-FD233006B3E5}"/>
              </a:ext>
            </a:extLst>
          </p:cNvPr>
          <p:cNvSpPr/>
          <p:nvPr/>
        </p:nvSpPr>
        <p:spPr>
          <a:xfrm>
            <a:off x="4487595" y="3100166"/>
            <a:ext cx="4353950" cy="94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Baseline </a:t>
            </a:r>
            <a:br>
              <a:rPr lang="en-US" sz="1400" b="1">
                <a:solidFill>
                  <a:schemeClr val="accent1"/>
                </a:solidFill>
              </a:rPr>
            </a:br>
            <a:r>
              <a:rPr lang="en-US" sz="1400" b="1">
                <a:solidFill>
                  <a:schemeClr val="accent1"/>
                </a:solidFill>
              </a:rPr>
              <a:t>Fine-Tuning (FT)</a:t>
            </a:r>
          </a:p>
          <a:p>
            <a:r>
              <a:rPr lang="en-US" sz="1400" b="1">
                <a:solidFill>
                  <a:schemeClr val="accent1"/>
                </a:solidFill>
              </a:rPr>
              <a:t>Retrieval Augmented Generation (RAG)</a:t>
            </a:r>
          </a:p>
          <a:p>
            <a:r>
              <a:rPr lang="en-US" sz="1400" b="1">
                <a:solidFill>
                  <a:schemeClr val="accent1"/>
                </a:solidFill>
              </a:rPr>
              <a:t>FT + RAG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0495C-54F3-42E8-CD55-BB47A35249F3}"/>
              </a:ext>
            </a:extLst>
          </p:cNvPr>
          <p:cNvGrpSpPr/>
          <p:nvPr/>
        </p:nvGrpSpPr>
        <p:grpSpPr>
          <a:xfrm>
            <a:off x="3438084" y="4078677"/>
            <a:ext cx="544623" cy="544623"/>
            <a:chOff x="3438084" y="3275139"/>
            <a:chExt cx="544623" cy="5446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B2E56-6C77-5B44-4C3B-554B5FA274CE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4BDBA0-F8A0-E21E-1E08-44210B320C36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2D0F0-5BF7-8120-1B13-96A88A07767D}"/>
              </a:ext>
            </a:extLst>
          </p:cNvPr>
          <p:cNvSpPr/>
          <p:nvPr/>
        </p:nvSpPr>
        <p:spPr>
          <a:xfrm>
            <a:off x="4245291" y="416755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Final remarks </a:t>
            </a:r>
            <a:r>
              <a:rPr lang="en-US">
                <a:solidFill>
                  <a:schemeClr val="tx1"/>
                </a:solidFill>
              </a:rPr>
              <a:t>and 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71F77-9F2C-5D3C-53E3-20D1C7E9E0E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66197"/>
            <a:ext cx="306910" cy="306910"/>
            <a:chOff x="1854516" y="3868738"/>
            <a:chExt cx="269875" cy="269875"/>
          </a:xfrm>
        </p:grpSpPr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F1132257-2269-DD38-1B66-318C2EC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BCD64FC-47CF-F1A6-E967-0CC725F8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4DB2F-5C0A-2117-E41B-78DED73F30D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973509"/>
            <a:ext cx="306910" cy="306910"/>
            <a:chOff x="1854516" y="3868738"/>
            <a:chExt cx="269875" cy="269875"/>
          </a:xfrm>
        </p:grpSpPr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5C46506D-B523-76D7-4ECB-66B647332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A7C98DF-40A7-204F-CF4E-D3F2D0B90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AE89FF-1456-2BD2-179F-D134E5AEBDAD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8" y="1646736"/>
            <a:ext cx="306910" cy="306910"/>
            <a:chOff x="1854516" y="3868738"/>
            <a:chExt cx="269875" cy="269875"/>
          </a:xfrm>
        </p:grpSpPr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035843CB-F426-65BB-5ED9-C48C4B72B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A3EC210A-9E13-42C0-45FE-0BADA76FC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94A7E1-E0E0-5C83-6F1E-486210902A69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8" y="2210146"/>
            <a:ext cx="306910" cy="306910"/>
            <a:chOff x="1854516" y="3868738"/>
            <a:chExt cx="269875" cy="269875"/>
          </a:xfrm>
        </p:grpSpPr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0415E9B8-2260-85C9-9D04-AEDE83EC4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E60BFF7C-E05A-FA3C-C2E0-6B2912481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275892FD-21A2-9B37-1411-47438576F1C1}"/>
              </a:ext>
            </a:extLst>
          </p:cNvPr>
          <p:cNvSpPr txBox="1">
            <a:spLocks/>
          </p:cNvSpPr>
          <p:nvPr/>
        </p:nvSpPr>
        <p:spPr>
          <a:xfrm>
            <a:off x="582539" y="26605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4" name="Textfeld 1">
            <a:extLst>
              <a:ext uri="{FF2B5EF4-FFF2-40B4-BE49-F238E27FC236}">
                <a16:creationId xmlns:a16="http://schemas.microsoft.com/office/drawing/2014/main" id="{57C01614-1334-FA30-8C65-3B55277B71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200" y="1015200"/>
            <a:ext cx="2743200" cy="240066"/>
          </a:xfrm>
          <a:prstGeom prst="rect">
            <a:avLst/>
          </a:prstGeom>
          <a:pattFill>
            <a:fgClr>
              <a:srgbClr val="FFFF00"/>
            </a:fgClr>
            <a:bgClr>
              <a:srgbClr val="FFFF00"/>
            </a:bgClr>
          </a:pattFill>
          <a:ln w="9525" cap="rnd">
            <a:solidFill>
              <a:srgbClr val="575757"/>
            </a:solidFill>
            <a:prstDash val="solid"/>
          </a:ln>
          <a:effectLst>
            <a:outerShdw dist="35560" dir="3498616" rotWithShape="0">
              <a:scrgbClr r="0" g="0" b="0"/>
            </a:outerShdw>
          </a:effectLst>
        </p:spPr>
        <p:txBody>
          <a:bodyPr vert="horz" wrap="square" lIns="36576" tIns="36576" rIns="36576" bIns="36576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@Adria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bild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ersetzen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</p:txBody>
      </p:sp>
      <p:pic>
        <p:nvPicPr>
          <p:cNvPr id="46" name="Picture 34" descr="Ein Bild, das Person, Im Haus, Büroausstattung, Kleidung enthält.&#10;&#10;KI-generierte Inhalte können fehlerhaft sein.">
            <a:extLst>
              <a:ext uri="{FF2B5EF4-FFF2-40B4-BE49-F238E27FC236}">
                <a16:creationId xmlns:a16="http://schemas.microsoft.com/office/drawing/2014/main" id="{6E580A5E-E0E3-B7E2-9424-30BC5C1DDC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12500" r="31760" b="12500"/>
          <a:stretch/>
        </p:blipFill>
        <p:spPr>
          <a:xfrm>
            <a:off x="-13003" y="595"/>
            <a:ext cx="3037894" cy="5143500"/>
          </a:xfrm>
          <a:prstGeom prst="rect">
            <a:avLst/>
          </a:prstGeom>
        </p:spPr>
      </p:pic>
      <p:sp>
        <p:nvSpPr>
          <p:cNvPr id="48" name="Rectangle 19">
            <a:extLst>
              <a:ext uri="{FF2B5EF4-FFF2-40B4-BE49-F238E27FC236}">
                <a16:creationId xmlns:a16="http://schemas.microsoft.com/office/drawing/2014/main" id="{370E4A6B-BE32-D299-14E4-EE30A9797839}"/>
              </a:ext>
            </a:extLst>
          </p:cNvPr>
          <p:cNvSpPr/>
          <p:nvPr/>
        </p:nvSpPr>
        <p:spPr>
          <a:xfrm>
            <a:off x="-22528" y="0"/>
            <a:ext cx="3037894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A44E950-3EF0-0B90-530A-6A684E9509E6}"/>
              </a:ext>
            </a:extLst>
          </p:cNvPr>
          <p:cNvSpPr txBox="1">
            <a:spLocks/>
          </p:cNvSpPr>
          <p:nvPr/>
        </p:nvSpPr>
        <p:spPr>
          <a:xfrm>
            <a:off x="734939" y="28129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71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80695-2338-5815-61C8-5CCA3053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b="1343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7D433B-C84E-E795-B550-287305E08F3E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54039-0891-C1B0-7278-00D8331D2E36}"/>
              </a:ext>
            </a:extLst>
          </p:cNvPr>
          <p:cNvSpPr/>
          <p:nvPr/>
        </p:nvSpPr>
        <p:spPr>
          <a:xfrm>
            <a:off x="899160" y="2794000"/>
            <a:ext cx="3408680" cy="13525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Montserrat" pitchFamily="2" charset="77"/>
              </a:rPr>
              <a:t>Have you ever googled your symptoms?</a:t>
            </a:r>
          </a:p>
        </p:txBody>
      </p:sp>
    </p:spTree>
    <p:extLst>
      <p:ext uri="{BB962C8B-B14F-4D97-AF65-F5344CB8AC3E}">
        <p14:creationId xmlns:p14="http://schemas.microsoft.com/office/powerpoint/2010/main" val="317073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With these metrics we can evaluate all question types and approaches separately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E1D8B-D04C-581C-B6EE-F0005EAB515F}"/>
              </a:ext>
            </a:extLst>
          </p:cNvPr>
          <p:cNvSpPr/>
          <p:nvPr/>
        </p:nvSpPr>
        <p:spPr>
          <a:xfrm>
            <a:off x="399803" y="213003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MC</a:t>
            </a:r>
          </a:p>
          <a:p>
            <a:pPr algn="ctr"/>
            <a:r>
              <a:rPr lang="en-US" sz="1000" b="1" dirty="0"/>
              <a:t>1,000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3BDA-E16C-E65D-0CA3-4EE88B18BDFB}"/>
              </a:ext>
            </a:extLst>
          </p:cNvPr>
          <p:cNvSpPr/>
          <p:nvPr/>
        </p:nvSpPr>
        <p:spPr>
          <a:xfrm>
            <a:off x="399803" y="2798678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  <a:p>
            <a:pPr algn="ctr"/>
            <a:r>
              <a:rPr lang="en-US" sz="1000" b="1"/>
              <a:t>1,000</a:t>
            </a:r>
            <a:endParaRPr lang="en-US" sz="14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2046-C0CF-E169-0236-AC403CBCF7EB}"/>
              </a:ext>
            </a:extLst>
          </p:cNvPr>
          <p:cNvSpPr/>
          <p:nvPr/>
        </p:nvSpPr>
        <p:spPr>
          <a:xfrm>
            <a:off x="399803" y="3467321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  <a:p>
            <a:pPr algn="ctr"/>
            <a:r>
              <a:rPr lang="en-US" sz="1000" b="1"/>
              <a:t>500</a:t>
            </a:r>
            <a:endParaRPr lang="en-US" sz="1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B7DCD-DAF1-AA18-17EC-A6396D3E3D48}"/>
              </a:ext>
            </a:extLst>
          </p:cNvPr>
          <p:cNvSpPr/>
          <p:nvPr/>
        </p:nvSpPr>
        <p:spPr>
          <a:xfrm>
            <a:off x="399803" y="413596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  <a:p>
            <a:pPr algn="ctr"/>
            <a:r>
              <a:rPr lang="en-US" sz="1000" b="1"/>
              <a:t>500</a:t>
            </a:r>
            <a:endParaRPr lang="en-US" sz="14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E802-D470-AE21-A58A-C67D7E003FAC}"/>
              </a:ext>
            </a:extLst>
          </p:cNvPr>
          <p:cNvSpPr/>
          <p:nvPr/>
        </p:nvSpPr>
        <p:spPr>
          <a:xfrm>
            <a:off x="129539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Baseline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EF0FC-DA30-4727-3764-BB243EED48E1}"/>
              </a:ext>
            </a:extLst>
          </p:cNvPr>
          <p:cNvSpPr/>
          <p:nvPr/>
        </p:nvSpPr>
        <p:spPr>
          <a:xfrm>
            <a:off x="3175637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F14-5739-148B-67FE-F23AE697E93E}"/>
              </a:ext>
            </a:extLst>
          </p:cNvPr>
          <p:cNvSpPr/>
          <p:nvPr/>
        </p:nvSpPr>
        <p:spPr>
          <a:xfrm>
            <a:off x="507394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RAG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197F1A-3CDB-9636-96EB-3578A13B2404}"/>
              </a:ext>
            </a:extLst>
          </p:cNvPr>
          <p:cNvSpPr/>
          <p:nvPr/>
        </p:nvSpPr>
        <p:spPr>
          <a:xfrm>
            <a:off x="6963085" y="1709225"/>
            <a:ext cx="17799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RAG + FT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4E9FA-330C-E5C0-7F70-D75565C7B696}"/>
              </a:ext>
            </a:extLst>
          </p:cNvPr>
          <p:cNvSpPr/>
          <p:nvPr/>
        </p:nvSpPr>
        <p:spPr>
          <a:xfrm>
            <a:off x="1295395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0.254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16515-E4BB-93FD-94D4-718AA79376F2}"/>
              </a:ext>
            </a:extLst>
          </p:cNvPr>
          <p:cNvSpPr/>
          <p:nvPr/>
        </p:nvSpPr>
        <p:spPr>
          <a:xfrm>
            <a:off x="6936121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0.467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6BB37-9C01-1B0E-3D18-1EF1F49ECCDF}"/>
              </a:ext>
            </a:extLst>
          </p:cNvPr>
          <p:cNvSpPr/>
          <p:nvPr/>
        </p:nvSpPr>
        <p:spPr>
          <a:xfrm>
            <a:off x="1295395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0.477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5EF9A7-8AB6-1E41-30DD-6F391B16D24B}"/>
              </a:ext>
            </a:extLst>
          </p:cNvPr>
          <p:cNvSpPr/>
          <p:nvPr/>
        </p:nvSpPr>
        <p:spPr>
          <a:xfrm>
            <a:off x="6936121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0.595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DE0766-CF5F-9509-FCA8-A56BDC09C47F}"/>
              </a:ext>
            </a:extLst>
          </p:cNvPr>
          <p:cNvSpPr/>
          <p:nvPr/>
        </p:nvSpPr>
        <p:spPr>
          <a:xfrm>
            <a:off x="1295395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6EB89C-EAF0-ED8F-C07A-C55F551DF738}"/>
              </a:ext>
            </a:extLst>
          </p:cNvPr>
          <p:cNvSpPr/>
          <p:nvPr/>
        </p:nvSpPr>
        <p:spPr>
          <a:xfrm>
            <a:off x="6936118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0.35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86F96A-E0E0-25CD-13A6-2103CE1A8B29}"/>
              </a:ext>
            </a:extLst>
          </p:cNvPr>
          <p:cNvSpPr/>
          <p:nvPr/>
        </p:nvSpPr>
        <p:spPr>
          <a:xfrm>
            <a:off x="1295395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50893D-9EBB-C987-1A0C-5C0EABF43027}"/>
              </a:ext>
            </a:extLst>
          </p:cNvPr>
          <p:cNvGrpSpPr/>
          <p:nvPr/>
        </p:nvGrpSpPr>
        <p:grpSpPr>
          <a:xfrm>
            <a:off x="3175636" y="2130035"/>
            <a:ext cx="1797788" cy="2593785"/>
            <a:chOff x="5055877" y="2130035"/>
            <a:chExt cx="1797788" cy="25937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B4F3CA-865C-5FD3-0D1B-F945A2820520}"/>
                </a:ext>
              </a:extLst>
            </p:cNvPr>
            <p:cNvSpPr/>
            <p:nvPr/>
          </p:nvSpPr>
          <p:spPr>
            <a:xfrm>
              <a:off x="5055879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0.404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FAE3B5-352A-C2FC-EDBD-0C09751691D1}"/>
                </a:ext>
              </a:extLst>
            </p:cNvPr>
            <p:cNvSpPr/>
            <p:nvPr/>
          </p:nvSpPr>
          <p:spPr>
            <a:xfrm>
              <a:off x="5055879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0.655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CE6D6E-64B3-4125-F133-43295E2FD8C7}"/>
                </a:ext>
              </a:extLst>
            </p:cNvPr>
            <p:cNvSpPr/>
            <p:nvPr/>
          </p:nvSpPr>
          <p:spPr>
            <a:xfrm>
              <a:off x="5055877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0.18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A2CC1A-1F48-9124-A85D-C58A0F3A8A67}"/>
                </a:ext>
              </a:extLst>
            </p:cNvPr>
            <p:cNvSpPr/>
            <p:nvPr/>
          </p:nvSpPr>
          <p:spPr>
            <a:xfrm>
              <a:off x="5055877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6F8B1-9D89-EF96-0616-AE4154432469}"/>
              </a:ext>
            </a:extLst>
          </p:cNvPr>
          <p:cNvGrpSpPr/>
          <p:nvPr/>
        </p:nvGrpSpPr>
        <p:grpSpPr>
          <a:xfrm>
            <a:off x="5055877" y="2130035"/>
            <a:ext cx="1797787" cy="2593785"/>
            <a:chOff x="3175636" y="2130035"/>
            <a:chExt cx="1797787" cy="25937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2D67AF-DF16-BDD8-7622-CA731214A90C}"/>
                </a:ext>
              </a:extLst>
            </p:cNvPr>
            <p:cNvSpPr/>
            <p:nvPr/>
          </p:nvSpPr>
          <p:spPr>
            <a:xfrm>
              <a:off x="3175637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0.337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059853-F83B-6FDB-89DF-9A62AD274816}"/>
                </a:ext>
              </a:extLst>
            </p:cNvPr>
            <p:cNvSpPr/>
            <p:nvPr/>
          </p:nvSpPr>
          <p:spPr>
            <a:xfrm>
              <a:off x="3175637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0.437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855261-2133-0128-1017-A73AEFBA2006}"/>
                </a:ext>
              </a:extLst>
            </p:cNvPr>
            <p:cNvSpPr/>
            <p:nvPr/>
          </p:nvSpPr>
          <p:spPr>
            <a:xfrm>
              <a:off x="3175636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7F9E46-F09A-3584-1BA7-90F238249CE4}"/>
                </a:ext>
              </a:extLst>
            </p:cNvPr>
            <p:cNvSpPr/>
            <p:nvPr/>
          </p:nvSpPr>
          <p:spPr>
            <a:xfrm>
              <a:off x="3175636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0.29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3C85B-9A80-0DA2-DF6A-092C62BC5BBD}"/>
              </a:ext>
            </a:extLst>
          </p:cNvPr>
          <p:cNvSpPr/>
          <p:nvPr/>
        </p:nvSpPr>
        <p:spPr>
          <a:xfrm>
            <a:off x="6936118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70BEB-69C4-BC24-C790-FBA709C7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6CF190-8D83-AC8D-7EF8-BFE70B88302E}"/>
              </a:ext>
            </a:extLst>
          </p:cNvPr>
          <p:cNvGrpSpPr/>
          <p:nvPr/>
        </p:nvGrpSpPr>
        <p:grpSpPr>
          <a:xfrm>
            <a:off x="288249" y="4550734"/>
            <a:ext cx="1852437" cy="446930"/>
            <a:chOff x="288249" y="4550735"/>
            <a:chExt cx="1852437" cy="44693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88A459-2B32-1339-C43A-B713EA574B45}"/>
                </a:ext>
              </a:extLst>
            </p:cNvPr>
            <p:cNvCxnSpPr>
              <a:cxnSpLocks/>
            </p:cNvCxnSpPr>
            <p:nvPr/>
          </p:nvCxnSpPr>
          <p:spPr>
            <a:xfrm>
              <a:off x="602512" y="4550735"/>
              <a:ext cx="0" cy="163134"/>
            </a:xfrm>
            <a:prstGeom prst="line">
              <a:avLst/>
            </a:prstGeom>
            <a:noFill/>
            <a:ln w="19050" cap="rnd" cmpd="sng" algn="ctr">
              <a:solidFill>
                <a:schemeClr val="accent5"/>
              </a:solidFill>
              <a:prstDash val="solid"/>
              <a:headEnd type="oval"/>
              <a:tailEnd type="none" w="sm" len="sm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BE101F-8236-85F8-1722-FEE2B20787AC}"/>
                </a:ext>
              </a:extLst>
            </p:cNvPr>
            <p:cNvSpPr/>
            <p:nvPr/>
          </p:nvSpPr>
          <p:spPr>
            <a:xfrm>
              <a:off x="288249" y="4713869"/>
              <a:ext cx="1852437" cy="283796"/>
            </a:xfrm>
            <a:prstGeom prst="rect">
              <a:avLst/>
            </a:prstGeom>
            <a:solidFill>
              <a:sysClr val="window" lastClr="FFFFFF"/>
            </a:solidFill>
            <a:ln w="19050" cap="rnd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Number of test questions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36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74563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With these metrics we can evaluate all question types and approaches separately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C3991-E917-8160-FEA3-53AC5FD452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69" b="12049"/>
          <a:stretch/>
        </p:blipFill>
        <p:spPr>
          <a:xfrm>
            <a:off x="5368517" y="2137569"/>
            <a:ext cx="1198047" cy="12031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98C44-A49D-BC26-9DF2-A054E64BB6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005" b="33504"/>
          <a:stretch/>
        </p:blipFill>
        <p:spPr>
          <a:xfrm>
            <a:off x="5381906" y="3471230"/>
            <a:ext cx="1175659" cy="1169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E26FEE-81AC-BF78-1C04-F86CBA2F0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93" y="2134522"/>
            <a:ext cx="1203788" cy="12062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F0FEC2-6FAD-1F81-683A-1C2B32BAA2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3317" b="33504"/>
          <a:stretch/>
        </p:blipFill>
        <p:spPr>
          <a:xfrm>
            <a:off x="7274194" y="3471229"/>
            <a:ext cx="1217129" cy="1206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163D00E-D5C6-28E4-7AC8-235FA6856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826" y="2150230"/>
            <a:ext cx="1198924" cy="12135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444C36-24FA-4748-4AFB-FCA4735DF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59"/>
          <a:stretch/>
        </p:blipFill>
        <p:spPr>
          <a:xfrm>
            <a:off x="1592127" y="3471230"/>
            <a:ext cx="1181866" cy="11683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4EF0D7-5034-7D79-D306-068D1F9C0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7803" y="2150229"/>
            <a:ext cx="1203788" cy="121351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E8B4D7A-9D5D-5828-907A-480C6588F2C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30394" b="32689"/>
          <a:stretch/>
        </p:blipFill>
        <p:spPr>
          <a:xfrm>
            <a:off x="3447803" y="3471230"/>
            <a:ext cx="1203788" cy="11689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299BD2B-5BF0-4D44-C301-035DAF9073C3}"/>
              </a:ext>
            </a:extLst>
          </p:cNvPr>
          <p:cNvSpPr/>
          <p:nvPr/>
        </p:nvSpPr>
        <p:spPr>
          <a:xfrm>
            <a:off x="129539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9F13A3-38C7-6677-D5FD-2A4421D00B4A}"/>
              </a:ext>
            </a:extLst>
          </p:cNvPr>
          <p:cNvSpPr/>
          <p:nvPr/>
        </p:nvSpPr>
        <p:spPr>
          <a:xfrm>
            <a:off x="3175637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65AE8-D729-3225-4F2D-174AD7704C9E}"/>
              </a:ext>
            </a:extLst>
          </p:cNvPr>
          <p:cNvSpPr/>
          <p:nvPr/>
        </p:nvSpPr>
        <p:spPr>
          <a:xfrm>
            <a:off x="507394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9FE4E2-A070-A867-DBCF-2225F28ABA87}"/>
              </a:ext>
            </a:extLst>
          </p:cNvPr>
          <p:cNvSpPr/>
          <p:nvPr/>
        </p:nvSpPr>
        <p:spPr>
          <a:xfrm>
            <a:off x="6963085" y="1709225"/>
            <a:ext cx="17799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A58AF3-AD77-4EEA-C95A-51B240DFCB5E}"/>
              </a:ext>
            </a:extLst>
          </p:cNvPr>
          <p:cNvSpPr/>
          <p:nvPr/>
        </p:nvSpPr>
        <p:spPr>
          <a:xfrm>
            <a:off x="399803" y="2255838"/>
            <a:ext cx="753748" cy="1092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699DCF-622E-D580-2262-A7EBEA896293}"/>
              </a:ext>
            </a:extLst>
          </p:cNvPr>
          <p:cNvSpPr/>
          <p:nvPr/>
        </p:nvSpPr>
        <p:spPr>
          <a:xfrm>
            <a:off x="399803" y="3509316"/>
            <a:ext cx="753748" cy="1092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1BE18-7A87-4422-1FD5-B9121DC6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458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84" imgH="486" progId="TCLayout.ActiveDocument.1">
                  <p:embed/>
                </p:oleObj>
              </mc:Choice>
              <mc:Fallback>
                <p:oleObj name="think-cell Slide" r:id="rId14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With these metrics we can evaluate all question types and approaches separately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E802-D470-AE21-A58A-C67D7E003FAC}"/>
              </a:ext>
            </a:extLst>
          </p:cNvPr>
          <p:cNvSpPr/>
          <p:nvPr/>
        </p:nvSpPr>
        <p:spPr>
          <a:xfrm>
            <a:off x="129539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EF0FC-DA30-4727-3764-BB243EED48E1}"/>
              </a:ext>
            </a:extLst>
          </p:cNvPr>
          <p:cNvSpPr/>
          <p:nvPr/>
        </p:nvSpPr>
        <p:spPr>
          <a:xfrm>
            <a:off x="3175637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F14-5739-148B-67FE-F23AE697E93E}"/>
              </a:ext>
            </a:extLst>
          </p:cNvPr>
          <p:cNvSpPr/>
          <p:nvPr/>
        </p:nvSpPr>
        <p:spPr>
          <a:xfrm>
            <a:off x="507394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197F1A-3CDB-9636-96EB-3578A13B2404}"/>
              </a:ext>
            </a:extLst>
          </p:cNvPr>
          <p:cNvSpPr/>
          <p:nvPr/>
        </p:nvSpPr>
        <p:spPr>
          <a:xfrm>
            <a:off x="6963085" y="1709225"/>
            <a:ext cx="17799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E1D8B-D04C-581C-B6EE-F0005EAB515F}"/>
              </a:ext>
            </a:extLst>
          </p:cNvPr>
          <p:cNvSpPr/>
          <p:nvPr/>
        </p:nvSpPr>
        <p:spPr>
          <a:xfrm>
            <a:off x="399803" y="2255838"/>
            <a:ext cx="753748" cy="1092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3BDA-E16C-E65D-0CA3-4EE88B18BDFB}"/>
              </a:ext>
            </a:extLst>
          </p:cNvPr>
          <p:cNvSpPr/>
          <p:nvPr/>
        </p:nvSpPr>
        <p:spPr>
          <a:xfrm>
            <a:off x="399803" y="3625557"/>
            <a:ext cx="753748" cy="9538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graphicFrame>
        <p:nvGraphicFramePr>
          <p:cNvPr id="505" name="Chart 504">
            <a:extLst>
              <a:ext uri="{FF2B5EF4-FFF2-40B4-BE49-F238E27FC236}">
                <a16:creationId xmlns:a16="http://schemas.microsoft.com/office/drawing/2014/main" id="{7DE849A1-25B4-1D71-7AFD-83B883E5EE7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250049"/>
              </p:ext>
            </p:extLst>
          </p:nvPr>
        </p:nvGraphicFramePr>
        <p:xfrm>
          <a:off x="1212850" y="3367088"/>
          <a:ext cx="7612063" cy="1398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503" name="Chart 502">
            <a:extLst>
              <a:ext uri="{FF2B5EF4-FFF2-40B4-BE49-F238E27FC236}">
                <a16:creationId xmlns:a16="http://schemas.microsoft.com/office/drawing/2014/main" id="{3315D158-DF93-16AC-0178-C0317967F78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67548234"/>
              </p:ext>
            </p:extLst>
          </p:nvPr>
        </p:nvGraphicFramePr>
        <p:xfrm>
          <a:off x="1212850" y="2136775"/>
          <a:ext cx="7612063" cy="1398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83" name="Rectangle 482">
            <a:extLst>
              <a:ext uri="{FF2B5EF4-FFF2-40B4-BE49-F238E27FC236}">
                <a16:creationId xmlns:a16="http://schemas.microsoft.com/office/drawing/2014/main" id="{6042CE48-3815-1E57-4D54-58030B23917B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5199063" y="4772025"/>
            <a:ext cx="250825" cy="187325"/>
          </a:xfrm>
          <a:prstGeom prst="rect">
            <a:avLst/>
          </a:prstGeom>
          <a:solidFill>
            <a:srgbClr val="C8C8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75D7D3C9-6431-3873-88A8-737676911482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5980113" y="4772025"/>
            <a:ext cx="250825" cy="187325"/>
          </a:xfrm>
          <a:prstGeom prst="rect">
            <a:avLst/>
          </a:prstGeom>
          <a:solidFill>
            <a:srgbClr val="83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69872C35-5AB7-3C06-45E8-33CBA6C819C2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7046913" y="4772025"/>
            <a:ext cx="250825" cy="187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44A5EE00-7F12-5EDB-0361-B33CBF1A9C22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8001000" y="4772025"/>
            <a:ext cx="250825" cy="1873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Text Placeholder 2">
            <a:extLst>
              <a:ext uri="{FF2B5EF4-FFF2-40B4-BE49-F238E27FC236}">
                <a16:creationId xmlns:a16="http://schemas.microsoft.com/office/drawing/2014/main" id="{42A09BF1-445B-A712-6771-46E0BB9E10B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348538" y="4767263"/>
            <a:ext cx="5508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6CD6BF68-EB3A-4E7E-91B6-E8FBD8DD0BA9}" type="datetime'M''et''''''''''''''''e''''''o''''r''''''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Meteor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479" name="Text Placeholder 2">
            <a:extLst>
              <a:ext uri="{FF2B5EF4-FFF2-40B4-BE49-F238E27FC236}">
                <a16:creationId xmlns:a16="http://schemas.microsoft.com/office/drawing/2014/main" id="{32C717CA-5DCB-AB1E-51D3-F9D2AF6B545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5500688" y="4767263"/>
            <a:ext cx="3778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6AE016D-7166-4B49-82B3-0772656E3E04}" type="datetime'''''''B''''''L''''E''''''''''''''U''''''''''''''''''''''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BLEU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480" name="Text Placeholder 2">
            <a:extLst>
              <a:ext uri="{FF2B5EF4-FFF2-40B4-BE49-F238E27FC236}">
                <a16:creationId xmlns:a16="http://schemas.microsoft.com/office/drawing/2014/main" id="{5BB4C0ED-E4E7-25A1-87F7-34E9705BBA2F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6281738" y="4767263"/>
            <a:ext cx="6635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DCD40A6-14BF-4202-9511-CE6686A9FD70}" type="datetime'''''''''ROUG''''''''''''''E''''''-L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ROUGE-L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481" name="Text Placeholder 2">
            <a:extLst>
              <a:ext uri="{FF2B5EF4-FFF2-40B4-BE49-F238E27FC236}">
                <a16:creationId xmlns:a16="http://schemas.microsoft.com/office/drawing/2014/main" id="{6DB6540B-3213-E6AA-EE28-C8950530A10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8302625" y="4767263"/>
            <a:ext cx="4365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2707552A-0B18-4240-A92A-62EE7BBFC46C}" type="datetime'''''R''e''''''''''''''''''''''''''''''ca''''''''l''l''''''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Recall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829BC-0165-350E-92F2-646BC01B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8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720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 </a:t>
            </a:r>
            <a:r>
              <a:rPr lang="en-US" err="1"/>
              <a:t>DeepSeek</a:t>
            </a:r>
            <a:r>
              <a:rPr lang="en-US"/>
              <a:t> coder instruct model was used as a pretrained base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BCCAE-5233-DC80-074E-F423C652566D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B2AAA-E7A7-88FD-2A5D-87DDD425AFC4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D61649-0C69-04F7-B05A-E3466351170B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CF047-E5AD-17F4-9810-369C2683EAC2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grpSp>
        <p:nvGrpSpPr>
          <p:cNvPr id="10" name="bcgIcons_Neural Networks">
            <a:extLst>
              <a:ext uri="{FF2B5EF4-FFF2-40B4-BE49-F238E27FC236}">
                <a16:creationId xmlns:a16="http://schemas.microsoft.com/office/drawing/2014/main" id="{49F8C915-BE95-75F3-C003-40E7B37B8378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1" name="AutoShape 154">
              <a:extLst>
                <a:ext uri="{FF2B5EF4-FFF2-40B4-BE49-F238E27FC236}">
                  <a16:creationId xmlns:a16="http://schemas.microsoft.com/office/drawing/2014/main" id="{162D93D4-5F1F-19EC-68EA-4849E3217B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A999AC-0F96-C010-748D-A96407DE8263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3" name="Freeform 156">
                <a:extLst>
                  <a:ext uri="{FF2B5EF4-FFF2-40B4-BE49-F238E27FC236}">
                    <a16:creationId xmlns:a16="http://schemas.microsoft.com/office/drawing/2014/main" id="{FA852D82-FC0C-5149-703E-2409388142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7">
                <a:extLst>
                  <a:ext uri="{FF2B5EF4-FFF2-40B4-BE49-F238E27FC236}">
                    <a16:creationId xmlns:a16="http://schemas.microsoft.com/office/drawing/2014/main" id="{C9006FD4-BE7D-34BE-4D59-E44AE985A5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BA3ED1-BF64-BAC3-6DC8-58529F992CA1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2804DA-74D5-E777-EE4B-F0A4A8BA7D06}"/>
              </a:ext>
            </a:extLst>
          </p:cNvPr>
          <p:cNvSpPr/>
          <p:nvPr/>
        </p:nvSpPr>
        <p:spPr>
          <a:xfrm>
            <a:off x="425910" y="2450611"/>
            <a:ext cx="4146089" cy="1433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Name: </a:t>
            </a:r>
            <a:r>
              <a:rPr lang="en-US" sz="1400">
                <a:solidFill>
                  <a:schemeClr val="tx1"/>
                </a:solidFill>
              </a:rPr>
              <a:t>/</a:t>
            </a:r>
            <a:r>
              <a:rPr lang="en-US" sz="1400" i="1">
                <a:solidFill>
                  <a:schemeClr val="tx1"/>
                </a:solidFill>
              </a:rPr>
              <a:t>deepseek-coder-7b-instruct-v1.5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Programming focused </a:t>
            </a:r>
            <a:r>
              <a:rPr lang="en-US" sz="1400">
                <a:solidFill>
                  <a:schemeClr val="tx1"/>
                </a:solidFill>
              </a:rPr>
              <a:t>next token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Continued pre-training</a:t>
            </a:r>
            <a:r>
              <a:rPr lang="en-US" sz="1400">
                <a:solidFill>
                  <a:schemeClr val="tx1"/>
                </a:solidFill>
              </a:rPr>
              <a:t> from </a:t>
            </a:r>
            <a:r>
              <a:rPr lang="en-US" sz="1400" err="1">
                <a:solidFill>
                  <a:schemeClr val="tx1"/>
                </a:solidFill>
              </a:rPr>
              <a:t>Deepseek</a:t>
            </a:r>
            <a:r>
              <a:rPr lang="en-US" sz="1400">
                <a:solidFill>
                  <a:schemeClr val="tx1"/>
                </a:solidFill>
              </a:rPr>
              <a:t>-LLM 7B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2T tokens </a:t>
            </a:r>
            <a:r>
              <a:rPr lang="en-US" sz="1400">
                <a:solidFill>
                  <a:schemeClr val="tx1"/>
                </a:solidFill>
              </a:rPr>
              <a:t>with a window size of 4K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Instruction data of 2B</a:t>
            </a:r>
            <a:r>
              <a:rPr lang="en-US" sz="1400">
                <a:solidFill>
                  <a:schemeClr val="tx1"/>
                </a:solidFill>
              </a:rPr>
              <a:t> used for fine-tuning</a:t>
            </a:r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7FFE5D-6DFC-DA9E-2B23-DFBD44CF7709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2491505"/>
            <a:ext cx="217658" cy="217658"/>
            <a:chOff x="982662" y="1847850"/>
            <a:chExt cx="269875" cy="269875"/>
          </a:xfrm>
        </p:grpSpPr>
        <p:sp>
          <p:nvSpPr>
            <p:cNvPr id="33" name="Oval 50">
              <a:extLst>
                <a:ext uri="{FF2B5EF4-FFF2-40B4-BE49-F238E27FC236}">
                  <a16:creationId xmlns:a16="http://schemas.microsoft.com/office/drawing/2014/main" id="{B473DE17-700D-08A3-87EF-99B38A63C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1D0A1C7F-540D-6F18-38AF-2CA86686B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F82591-56B1-F926-A06C-97D543364ED9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2912798"/>
            <a:ext cx="217658" cy="217658"/>
            <a:chOff x="982662" y="1847850"/>
            <a:chExt cx="269875" cy="269875"/>
          </a:xfrm>
        </p:grpSpPr>
        <p:sp>
          <p:nvSpPr>
            <p:cNvPr id="36" name="Oval 50">
              <a:extLst>
                <a:ext uri="{FF2B5EF4-FFF2-40B4-BE49-F238E27FC236}">
                  <a16:creationId xmlns:a16="http://schemas.microsoft.com/office/drawing/2014/main" id="{741DBA84-64CF-6EB3-BEC2-E4F911A35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9FA09ECC-2D1A-E927-DD65-48F8B7B5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66C849-9F94-3F9A-5607-A63716A54F4A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3350107"/>
            <a:ext cx="217658" cy="217658"/>
            <a:chOff x="982662" y="1847850"/>
            <a:chExt cx="269875" cy="269875"/>
          </a:xfrm>
        </p:grpSpPr>
        <p:sp>
          <p:nvSpPr>
            <p:cNvPr id="39" name="Oval 50">
              <a:extLst>
                <a:ext uri="{FF2B5EF4-FFF2-40B4-BE49-F238E27FC236}">
                  <a16:creationId xmlns:a16="http://schemas.microsoft.com/office/drawing/2014/main" id="{44F46565-90BE-8601-7F93-0DE47D070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1E80B25D-5CAE-589A-DC87-A725A135A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E51FB2-FB9F-EA44-97B0-D62BF8A3C680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3767779"/>
            <a:ext cx="217658" cy="217658"/>
            <a:chOff x="982662" y="1847850"/>
            <a:chExt cx="269875" cy="269875"/>
          </a:xfrm>
        </p:grpSpPr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7A1464B6-E704-C890-B204-F261A7E4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1133485D-A5C4-2A33-7225-58FD05F3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73C066-DB4C-B637-88CF-D7D8A71362CA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4217184"/>
            <a:ext cx="217658" cy="217658"/>
            <a:chOff x="982662" y="1847850"/>
            <a:chExt cx="269875" cy="269875"/>
          </a:xfrm>
        </p:grpSpPr>
        <p:sp>
          <p:nvSpPr>
            <p:cNvPr id="48" name="Oval 50">
              <a:extLst>
                <a:ext uri="{FF2B5EF4-FFF2-40B4-BE49-F238E27FC236}">
                  <a16:creationId xmlns:a16="http://schemas.microsoft.com/office/drawing/2014/main" id="{15125B3E-91D2-D72A-0C59-4CD22394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D0C21E99-7C17-0403-0906-8E0391D08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137946-2B23-3177-C7B2-CDA044260F07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18EA1E1-A090-2194-CA7A-26F1B177E2C9}"/>
              </a:ext>
            </a:extLst>
          </p:cNvPr>
          <p:cNvSpPr/>
          <p:nvPr/>
        </p:nvSpPr>
        <p:spPr>
          <a:xfrm>
            <a:off x="399803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Model used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2F76DD-91B6-2C0E-99B8-B98D567B97DD}"/>
              </a:ext>
            </a:extLst>
          </p:cNvPr>
          <p:cNvCxnSpPr>
            <a:cxnSpLocks/>
          </p:cNvCxnSpPr>
          <p:nvPr/>
        </p:nvCxnSpPr>
        <p:spPr>
          <a:xfrm>
            <a:off x="4659538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DE4B7C-C75A-982B-D063-489DFFC539F4}"/>
              </a:ext>
            </a:extLst>
          </p:cNvPr>
          <p:cNvSpPr/>
          <p:nvPr/>
        </p:nvSpPr>
        <p:spPr>
          <a:xfrm>
            <a:off x="4659538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Prompts used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6AB362-C107-8769-0D06-B268DB801188}"/>
              </a:ext>
            </a:extLst>
          </p:cNvPr>
          <p:cNvSpPr/>
          <p:nvPr/>
        </p:nvSpPr>
        <p:spPr>
          <a:xfrm>
            <a:off x="4659538" y="2450610"/>
            <a:ext cx="4146089" cy="15545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Short prompts </a:t>
            </a:r>
            <a:r>
              <a:rPr lang="en-US" sz="1400">
                <a:solidFill>
                  <a:schemeClr val="tx1"/>
                </a:solidFill>
              </a:rPr>
              <a:t>were listed as best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No extensive prompt engineering </a:t>
            </a:r>
            <a:r>
              <a:rPr lang="en-US" sz="1400">
                <a:solidFill>
                  <a:schemeClr val="tx1"/>
                </a:solidFill>
              </a:rPr>
              <a:t>was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D5FBAE-D456-5DF7-E37A-0E9C1A84FDC6}"/>
              </a:ext>
            </a:extLst>
          </p:cNvPr>
          <p:cNvGrpSpPr>
            <a:grpSpLocks noChangeAspect="1"/>
          </p:cNvGrpSpPr>
          <p:nvPr/>
        </p:nvGrpSpPr>
        <p:grpSpPr>
          <a:xfrm>
            <a:off x="4663734" y="2491505"/>
            <a:ext cx="217658" cy="217658"/>
            <a:chOff x="982662" y="1847850"/>
            <a:chExt cx="269875" cy="269875"/>
          </a:xfrm>
        </p:grpSpPr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25FF0E56-47F4-A230-BE1C-2E6FB17D8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07144FED-8109-081F-1DBB-A664B2E6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8" name="Oval 50">
            <a:extLst>
              <a:ext uri="{FF2B5EF4-FFF2-40B4-BE49-F238E27FC236}">
                <a16:creationId xmlns:a16="http://schemas.microsoft.com/office/drawing/2014/main" id="{98C80A91-5A67-69FC-87A6-5B2D424F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734" y="2912798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Freeform 51">
            <a:extLst>
              <a:ext uri="{FF2B5EF4-FFF2-40B4-BE49-F238E27FC236}">
                <a16:creationId xmlns:a16="http://schemas.microsoft.com/office/drawing/2014/main" id="{77A0A248-71DD-D5B2-EF51-2CF6700944AD}"/>
              </a:ext>
            </a:extLst>
          </p:cNvPr>
          <p:cNvSpPr>
            <a:spLocks/>
          </p:cNvSpPr>
          <p:nvPr/>
        </p:nvSpPr>
        <p:spPr bwMode="auto">
          <a:xfrm>
            <a:off x="4744396" y="2951208"/>
            <a:ext cx="78100" cy="140838"/>
          </a:xfrm>
          <a:custGeom>
            <a:avLst/>
            <a:gdLst>
              <a:gd name="T0" fmla="*/ 6 w 61"/>
              <a:gd name="T1" fmla="*/ 0 h 110"/>
              <a:gd name="T2" fmla="*/ 0 w 61"/>
              <a:gd name="T3" fmla="*/ 7 h 110"/>
              <a:gd name="T4" fmla="*/ 48 w 61"/>
              <a:gd name="T5" fmla="*/ 55 h 110"/>
              <a:gd name="T6" fmla="*/ 0 w 61"/>
              <a:gd name="T7" fmla="*/ 104 h 110"/>
              <a:gd name="T8" fmla="*/ 6 w 61"/>
              <a:gd name="T9" fmla="*/ 110 h 110"/>
              <a:gd name="T10" fmla="*/ 54 w 61"/>
              <a:gd name="T11" fmla="*/ 62 h 110"/>
              <a:gd name="T12" fmla="*/ 61 w 61"/>
              <a:gd name="T13" fmla="*/ 55 h 110"/>
              <a:gd name="T14" fmla="*/ 54 w 61"/>
              <a:gd name="T15" fmla="*/ 49 h 110"/>
              <a:gd name="T16" fmla="*/ 6 w 61"/>
              <a:gd name="T1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" h="110">
                <a:moveTo>
                  <a:pt x="6" y="0"/>
                </a:moveTo>
                <a:lnTo>
                  <a:pt x="0" y="7"/>
                </a:lnTo>
                <a:lnTo>
                  <a:pt x="48" y="55"/>
                </a:lnTo>
                <a:lnTo>
                  <a:pt x="0" y="104"/>
                </a:lnTo>
                <a:lnTo>
                  <a:pt x="6" y="110"/>
                </a:lnTo>
                <a:lnTo>
                  <a:pt x="54" y="62"/>
                </a:lnTo>
                <a:lnTo>
                  <a:pt x="61" y="55"/>
                </a:lnTo>
                <a:lnTo>
                  <a:pt x="54" y="49"/>
                </a:lnTo>
                <a:lnTo>
                  <a:pt x="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B0BB9-3D7A-1199-58E2-C48E929BA0A5}"/>
              </a:ext>
            </a:extLst>
          </p:cNvPr>
          <p:cNvSpPr/>
          <p:nvPr/>
        </p:nvSpPr>
        <p:spPr>
          <a:xfrm>
            <a:off x="4652661" y="3313970"/>
            <a:ext cx="4013589" cy="16371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t"/>
          <a:lstStyle/>
          <a:p>
            <a:r>
              <a:rPr lang="en-US" sz="1400" noProof="1">
                <a:solidFill>
                  <a:schemeClr val="tx1"/>
                </a:solidFill>
              </a:rPr>
              <a:t>pipe(testset[i]['prompt'],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max_new_tokens=	20, 20,   100, 200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temperature=		0.1, 0.1, 0.7,  0.7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top_p=0.9,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top_k=50,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do_sample=True</a:t>
            </a:r>
          </a:p>
          <a:p>
            <a:r>
              <a:rPr lang="en-US" sz="1400" noProof="1">
                <a:solidFill>
                  <a:schemeClr val="tx1"/>
                </a:solidFill>
              </a:rPr>
              <a:t>                  )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08F5954-A249-45BF-0EB7-9E96C150F24D}"/>
              </a:ext>
            </a:extLst>
          </p:cNvPr>
          <p:cNvSpPr/>
          <p:nvPr/>
        </p:nvSpPr>
        <p:spPr>
          <a:xfrm flipV="1">
            <a:off x="5971701" y="3234986"/>
            <a:ext cx="1375508" cy="217658"/>
          </a:xfrm>
          <a:prstGeom prst="triangl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EB0AAF-797D-2A50-7F4A-A9ADB3DCC030}"/>
              </a:ext>
            </a:extLst>
          </p:cNvPr>
          <p:cNvSpPr/>
          <p:nvPr/>
        </p:nvSpPr>
        <p:spPr>
          <a:xfrm>
            <a:off x="7039897" y="3388517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6D75232-0361-F0BF-6535-BDD8BC2F0664}"/>
              </a:ext>
            </a:extLst>
          </p:cNvPr>
          <p:cNvSpPr/>
          <p:nvPr/>
        </p:nvSpPr>
        <p:spPr>
          <a:xfrm>
            <a:off x="7355481" y="3388517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TF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305131-4B60-614F-E3EA-1D0EAF14D98E}"/>
              </a:ext>
            </a:extLst>
          </p:cNvPr>
          <p:cNvSpPr/>
          <p:nvPr/>
        </p:nvSpPr>
        <p:spPr>
          <a:xfrm>
            <a:off x="7671065" y="3392604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SA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870D8E-EE54-7AC6-5C31-15B11AFDD3B8}"/>
              </a:ext>
            </a:extLst>
          </p:cNvPr>
          <p:cNvSpPr/>
          <p:nvPr/>
        </p:nvSpPr>
        <p:spPr>
          <a:xfrm>
            <a:off x="7986649" y="3393258"/>
            <a:ext cx="217658" cy="217658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MH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062C277-EF42-1277-B487-3432374F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2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1522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</a:t>
            </a:r>
            <a:r>
              <a:rPr lang="en-US" err="1"/>
              <a:t>DeepSeek</a:t>
            </a:r>
            <a:r>
              <a:rPr lang="en-US"/>
              <a:t> base model was not equipped to answer medical questions and blocked many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BCCAE-5233-DC80-074E-F423C652566D}"/>
              </a:ext>
            </a:extLst>
          </p:cNvPr>
          <p:cNvSpPr/>
          <p:nvPr/>
        </p:nvSpPr>
        <p:spPr>
          <a:xfrm>
            <a:off x="399804" y="1019908"/>
            <a:ext cx="969496" cy="281353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B2AAA-E7A7-88FD-2A5D-87DDD425AFC4}"/>
              </a:ext>
            </a:extLst>
          </p:cNvPr>
          <p:cNvSpPr/>
          <p:nvPr/>
        </p:nvSpPr>
        <p:spPr>
          <a:xfrm>
            <a:off x="1413767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D61649-0C69-04F7-B05A-E3466351170B}"/>
              </a:ext>
            </a:extLst>
          </p:cNvPr>
          <p:cNvSpPr/>
          <p:nvPr/>
        </p:nvSpPr>
        <p:spPr>
          <a:xfrm>
            <a:off x="2437472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CF047-E5AD-17F4-9810-369C2683EAC2}"/>
              </a:ext>
            </a:extLst>
          </p:cNvPr>
          <p:cNvSpPr/>
          <p:nvPr/>
        </p:nvSpPr>
        <p:spPr>
          <a:xfrm>
            <a:off x="3456233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grpSp>
        <p:nvGrpSpPr>
          <p:cNvPr id="7" name="bcgIcons_KPI metric">
            <a:extLst>
              <a:ext uri="{FF2B5EF4-FFF2-40B4-BE49-F238E27FC236}">
                <a16:creationId xmlns:a16="http://schemas.microsoft.com/office/drawing/2014/main" id="{BF505257-95BC-D749-DE81-78526DBAC86C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8705"/>
            <a:chOff x="5273675" y="2606675"/>
            <a:chExt cx="1644650" cy="164465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25DDF8FE-91F0-7F7B-74F9-089DAD53909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92E867-3883-C7AE-BC5F-D2A83718B63E}"/>
                </a:ext>
              </a:extLst>
            </p:cNvPr>
            <p:cNvGrpSpPr/>
            <p:nvPr/>
          </p:nvGrpSpPr>
          <p:grpSpPr>
            <a:xfrm>
              <a:off x="5441950" y="2876549"/>
              <a:ext cx="1308101" cy="1096857"/>
              <a:chOff x="5441950" y="2876549"/>
              <a:chExt cx="1308101" cy="1096857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6B0F6EA0-88BB-CBD3-C2E1-3BE15DF4B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950" y="3078163"/>
                <a:ext cx="341313" cy="895243"/>
              </a:xfrm>
              <a:custGeom>
                <a:avLst/>
                <a:gdLst>
                  <a:gd name="connsiteX0" fmla="*/ 0 w 341313"/>
                  <a:gd name="connsiteY0" fmla="*/ 468312 h 895243"/>
                  <a:gd name="connsiteX1" fmla="*/ 223547 w 341313"/>
                  <a:gd name="connsiteY1" fmla="*/ 468312 h 895243"/>
                  <a:gd name="connsiteX2" fmla="*/ 224261 w 341313"/>
                  <a:gd name="connsiteY2" fmla="*/ 488315 h 895243"/>
                  <a:gd name="connsiteX3" fmla="*/ 227832 w 341313"/>
                  <a:gd name="connsiteY3" fmla="*/ 517604 h 895243"/>
                  <a:gd name="connsiteX4" fmla="*/ 233546 w 341313"/>
                  <a:gd name="connsiteY4" fmla="*/ 546179 h 895243"/>
                  <a:gd name="connsiteX5" fmla="*/ 237831 w 341313"/>
                  <a:gd name="connsiteY5" fmla="*/ 565467 h 895243"/>
                  <a:gd name="connsiteX6" fmla="*/ 243545 w 341313"/>
                  <a:gd name="connsiteY6" fmla="*/ 584041 h 895243"/>
                  <a:gd name="connsiteX7" fmla="*/ 249973 w 341313"/>
                  <a:gd name="connsiteY7" fmla="*/ 602615 h 895243"/>
                  <a:gd name="connsiteX8" fmla="*/ 264257 w 341313"/>
                  <a:gd name="connsiteY8" fmla="*/ 636905 h 895243"/>
                  <a:gd name="connsiteX9" fmla="*/ 272827 w 341313"/>
                  <a:gd name="connsiteY9" fmla="*/ 653335 h 895243"/>
                  <a:gd name="connsiteX10" fmla="*/ 277112 w 341313"/>
                  <a:gd name="connsiteY10" fmla="*/ 661193 h 895243"/>
                  <a:gd name="connsiteX11" fmla="*/ 287111 w 341313"/>
                  <a:gd name="connsiteY11" fmla="*/ 678338 h 895243"/>
                  <a:gd name="connsiteX12" fmla="*/ 329250 w 341313"/>
                  <a:gd name="connsiteY12" fmla="*/ 734774 h 895243"/>
                  <a:gd name="connsiteX13" fmla="*/ 329250 w 341313"/>
                  <a:gd name="connsiteY13" fmla="*/ 756205 h 895243"/>
                  <a:gd name="connsiteX14" fmla="*/ 192836 w 341313"/>
                  <a:gd name="connsiteY14" fmla="*/ 890508 h 895243"/>
                  <a:gd name="connsiteX15" fmla="*/ 169981 w 341313"/>
                  <a:gd name="connsiteY15" fmla="*/ 889793 h 895243"/>
                  <a:gd name="connsiteX16" fmla="*/ 84277 w 341313"/>
                  <a:gd name="connsiteY16" fmla="*/ 772636 h 895243"/>
                  <a:gd name="connsiteX17" fmla="*/ 77135 w 341313"/>
                  <a:gd name="connsiteY17" fmla="*/ 759777 h 895243"/>
                  <a:gd name="connsiteX18" fmla="*/ 63565 w 341313"/>
                  <a:gd name="connsiteY18" fmla="*/ 733345 h 895243"/>
                  <a:gd name="connsiteX19" fmla="*/ 57137 w 341313"/>
                  <a:gd name="connsiteY19" fmla="*/ 719772 h 895243"/>
                  <a:gd name="connsiteX20" fmla="*/ 45709 w 341313"/>
                  <a:gd name="connsiteY20" fmla="*/ 691912 h 895243"/>
                  <a:gd name="connsiteX21" fmla="*/ 30711 w 341313"/>
                  <a:gd name="connsiteY21" fmla="*/ 649049 h 895243"/>
                  <a:gd name="connsiteX22" fmla="*/ 22141 w 341313"/>
                  <a:gd name="connsiteY22" fmla="*/ 620474 h 895243"/>
                  <a:gd name="connsiteX23" fmla="*/ 18570 w 341313"/>
                  <a:gd name="connsiteY23" fmla="*/ 606901 h 895243"/>
                  <a:gd name="connsiteX24" fmla="*/ 11428 w 341313"/>
                  <a:gd name="connsiteY24" fmla="*/ 576897 h 895243"/>
                  <a:gd name="connsiteX25" fmla="*/ 6428 w 341313"/>
                  <a:gd name="connsiteY25" fmla="*/ 545465 h 895243"/>
                  <a:gd name="connsiteX26" fmla="*/ 2857 w 341313"/>
                  <a:gd name="connsiteY26" fmla="*/ 514747 h 895243"/>
                  <a:gd name="connsiteX27" fmla="*/ 1429 w 341313"/>
                  <a:gd name="connsiteY27" fmla="*/ 499745 h 895243"/>
                  <a:gd name="connsiteX28" fmla="*/ 0 w 341313"/>
                  <a:gd name="connsiteY28" fmla="*/ 468312 h 895243"/>
                  <a:gd name="connsiteX29" fmla="*/ 182081 w 341313"/>
                  <a:gd name="connsiteY29" fmla="*/ 0 h 895243"/>
                  <a:gd name="connsiteX30" fmla="*/ 341313 w 341313"/>
                  <a:gd name="connsiteY30" fmla="*/ 158103 h 895243"/>
                  <a:gd name="connsiteX31" fmla="*/ 264911 w 341313"/>
                  <a:gd name="connsiteY31" fmla="*/ 266353 h 895243"/>
                  <a:gd name="connsiteX32" fmla="*/ 257056 w 341313"/>
                  <a:gd name="connsiteY32" fmla="*/ 284158 h 895243"/>
                  <a:gd name="connsiteX33" fmla="*/ 250630 w 341313"/>
                  <a:gd name="connsiteY33" fmla="*/ 301250 h 895243"/>
                  <a:gd name="connsiteX34" fmla="*/ 244203 w 341313"/>
                  <a:gd name="connsiteY34" fmla="*/ 319767 h 895243"/>
                  <a:gd name="connsiteX35" fmla="*/ 241347 w 341313"/>
                  <a:gd name="connsiteY35" fmla="*/ 329025 h 895243"/>
                  <a:gd name="connsiteX36" fmla="*/ 236349 w 341313"/>
                  <a:gd name="connsiteY36" fmla="*/ 347541 h 895243"/>
                  <a:gd name="connsiteX37" fmla="*/ 229922 w 341313"/>
                  <a:gd name="connsiteY37" fmla="*/ 376028 h 895243"/>
                  <a:gd name="connsiteX38" fmla="*/ 228494 w 341313"/>
                  <a:gd name="connsiteY38" fmla="*/ 385287 h 895243"/>
                  <a:gd name="connsiteX39" fmla="*/ 224924 w 341313"/>
                  <a:gd name="connsiteY39" fmla="*/ 415910 h 895243"/>
                  <a:gd name="connsiteX40" fmla="*/ 224210 w 341313"/>
                  <a:gd name="connsiteY40" fmla="*/ 436563 h 895243"/>
                  <a:gd name="connsiteX41" fmla="*/ 0 w 341313"/>
                  <a:gd name="connsiteY41" fmla="*/ 436563 h 895243"/>
                  <a:gd name="connsiteX42" fmla="*/ 8569 w 341313"/>
                  <a:gd name="connsiteY42" fmla="*/ 341844 h 895243"/>
                  <a:gd name="connsiteX43" fmla="*/ 14995 w 341313"/>
                  <a:gd name="connsiteY43" fmla="*/ 311933 h 895243"/>
                  <a:gd name="connsiteX44" fmla="*/ 18565 w 341313"/>
                  <a:gd name="connsiteY44" fmla="*/ 297689 h 895243"/>
                  <a:gd name="connsiteX45" fmla="*/ 26420 w 341313"/>
                  <a:gd name="connsiteY45" fmla="*/ 268490 h 895243"/>
                  <a:gd name="connsiteX46" fmla="*/ 63550 w 341313"/>
                  <a:gd name="connsiteY46" fmla="*/ 170210 h 895243"/>
                  <a:gd name="connsiteX47" fmla="*/ 77117 w 341313"/>
                  <a:gd name="connsiteY47" fmla="*/ 143859 h 895243"/>
                  <a:gd name="connsiteX48" fmla="*/ 182081 w 341313"/>
                  <a:gd name="connsiteY48" fmla="*/ 0 h 89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41313" h="895243">
                    <a:moveTo>
                      <a:pt x="0" y="468312"/>
                    </a:moveTo>
                    <a:cubicBezTo>
                      <a:pt x="0" y="468312"/>
                      <a:pt x="0" y="468312"/>
                      <a:pt x="223547" y="468312"/>
                    </a:cubicBezTo>
                    <a:cubicBezTo>
                      <a:pt x="223547" y="474742"/>
                      <a:pt x="224261" y="481171"/>
                      <a:pt x="224261" y="488315"/>
                    </a:cubicBezTo>
                    <a:cubicBezTo>
                      <a:pt x="224975" y="497602"/>
                      <a:pt x="226404" y="507603"/>
                      <a:pt x="227832" y="517604"/>
                    </a:cubicBezTo>
                    <a:cubicBezTo>
                      <a:pt x="229261" y="526891"/>
                      <a:pt x="231403" y="536892"/>
                      <a:pt x="233546" y="546179"/>
                    </a:cubicBezTo>
                    <a:cubicBezTo>
                      <a:pt x="234974" y="553323"/>
                      <a:pt x="236403" y="559752"/>
                      <a:pt x="237831" y="565467"/>
                    </a:cubicBezTo>
                    <a:cubicBezTo>
                      <a:pt x="239260" y="571897"/>
                      <a:pt x="241402" y="578326"/>
                      <a:pt x="243545" y="584041"/>
                    </a:cubicBezTo>
                    <a:cubicBezTo>
                      <a:pt x="245687" y="590470"/>
                      <a:pt x="247116" y="596185"/>
                      <a:pt x="249973" y="602615"/>
                    </a:cubicBezTo>
                    <a:cubicBezTo>
                      <a:pt x="254258" y="614759"/>
                      <a:pt x="259257" y="625475"/>
                      <a:pt x="264257" y="636905"/>
                    </a:cubicBezTo>
                    <a:cubicBezTo>
                      <a:pt x="267114" y="641905"/>
                      <a:pt x="269970" y="647620"/>
                      <a:pt x="272827" y="653335"/>
                    </a:cubicBezTo>
                    <a:cubicBezTo>
                      <a:pt x="274256" y="656193"/>
                      <a:pt x="275684" y="658336"/>
                      <a:pt x="277112" y="661193"/>
                    </a:cubicBezTo>
                    <a:cubicBezTo>
                      <a:pt x="280684" y="666908"/>
                      <a:pt x="283540" y="672623"/>
                      <a:pt x="287111" y="678338"/>
                    </a:cubicBezTo>
                    <a:cubicBezTo>
                      <a:pt x="299967" y="698341"/>
                      <a:pt x="313537" y="716915"/>
                      <a:pt x="329250" y="734774"/>
                    </a:cubicBezTo>
                    <a:cubicBezTo>
                      <a:pt x="334963" y="740489"/>
                      <a:pt x="334963" y="750490"/>
                      <a:pt x="329250" y="756205"/>
                    </a:cubicBezTo>
                    <a:cubicBezTo>
                      <a:pt x="329250" y="756205"/>
                      <a:pt x="329250" y="756205"/>
                      <a:pt x="192836" y="890508"/>
                    </a:cubicBezTo>
                    <a:cubicBezTo>
                      <a:pt x="186408" y="896937"/>
                      <a:pt x="175695" y="896937"/>
                      <a:pt x="169981" y="889793"/>
                    </a:cubicBezTo>
                    <a:cubicBezTo>
                      <a:pt x="137842" y="854075"/>
                      <a:pt x="107845" y="814784"/>
                      <a:pt x="84277" y="772636"/>
                    </a:cubicBezTo>
                    <a:cubicBezTo>
                      <a:pt x="81420" y="768350"/>
                      <a:pt x="79277" y="764063"/>
                      <a:pt x="77135" y="759777"/>
                    </a:cubicBezTo>
                    <a:cubicBezTo>
                      <a:pt x="72135" y="751205"/>
                      <a:pt x="67850" y="741918"/>
                      <a:pt x="63565" y="733345"/>
                    </a:cubicBezTo>
                    <a:cubicBezTo>
                      <a:pt x="61422" y="728345"/>
                      <a:pt x="59279" y="724058"/>
                      <a:pt x="57137" y="719772"/>
                    </a:cubicBezTo>
                    <a:cubicBezTo>
                      <a:pt x="53566" y="710485"/>
                      <a:pt x="49281" y="701198"/>
                      <a:pt x="45709" y="691912"/>
                    </a:cubicBezTo>
                    <a:cubicBezTo>
                      <a:pt x="39996" y="678338"/>
                      <a:pt x="34996" y="663337"/>
                      <a:pt x="30711" y="649049"/>
                    </a:cubicBezTo>
                    <a:cubicBezTo>
                      <a:pt x="27854" y="639048"/>
                      <a:pt x="24997" y="630475"/>
                      <a:pt x="22141" y="620474"/>
                    </a:cubicBezTo>
                    <a:cubicBezTo>
                      <a:pt x="20712" y="616188"/>
                      <a:pt x="19284" y="611187"/>
                      <a:pt x="18570" y="606901"/>
                    </a:cubicBezTo>
                    <a:cubicBezTo>
                      <a:pt x="15713" y="596900"/>
                      <a:pt x="13570" y="586898"/>
                      <a:pt x="11428" y="576897"/>
                    </a:cubicBezTo>
                    <a:cubicBezTo>
                      <a:pt x="9285" y="566896"/>
                      <a:pt x="7857" y="556895"/>
                      <a:pt x="6428" y="545465"/>
                    </a:cubicBezTo>
                    <a:cubicBezTo>
                      <a:pt x="5000" y="535463"/>
                      <a:pt x="3571" y="525462"/>
                      <a:pt x="2857" y="514747"/>
                    </a:cubicBezTo>
                    <a:cubicBezTo>
                      <a:pt x="2143" y="509746"/>
                      <a:pt x="1429" y="504745"/>
                      <a:pt x="1429" y="499745"/>
                    </a:cubicBezTo>
                    <a:cubicBezTo>
                      <a:pt x="714" y="489029"/>
                      <a:pt x="0" y="478313"/>
                      <a:pt x="0" y="468312"/>
                    </a:cubicBezTo>
                    <a:close/>
                    <a:moveTo>
                      <a:pt x="182081" y="0"/>
                    </a:moveTo>
                    <a:cubicBezTo>
                      <a:pt x="182081" y="0"/>
                      <a:pt x="182081" y="0"/>
                      <a:pt x="341313" y="158103"/>
                    </a:cubicBezTo>
                    <a:cubicBezTo>
                      <a:pt x="310609" y="190151"/>
                      <a:pt x="284904" y="225759"/>
                      <a:pt x="264911" y="266353"/>
                    </a:cubicBezTo>
                    <a:cubicBezTo>
                      <a:pt x="262054" y="272051"/>
                      <a:pt x="259912" y="277748"/>
                      <a:pt x="257056" y="284158"/>
                    </a:cubicBezTo>
                    <a:cubicBezTo>
                      <a:pt x="254914" y="289855"/>
                      <a:pt x="252772" y="295553"/>
                      <a:pt x="250630" y="301250"/>
                    </a:cubicBezTo>
                    <a:cubicBezTo>
                      <a:pt x="247773" y="307660"/>
                      <a:pt x="246345" y="313357"/>
                      <a:pt x="244203" y="319767"/>
                    </a:cubicBezTo>
                    <a:cubicBezTo>
                      <a:pt x="242775" y="322615"/>
                      <a:pt x="242061" y="325464"/>
                      <a:pt x="241347" y="329025"/>
                    </a:cubicBezTo>
                    <a:cubicBezTo>
                      <a:pt x="239205" y="334722"/>
                      <a:pt x="237777" y="341132"/>
                      <a:pt x="236349" y="347541"/>
                    </a:cubicBezTo>
                    <a:cubicBezTo>
                      <a:pt x="234207" y="356800"/>
                      <a:pt x="232065" y="366058"/>
                      <a:pt x="229922" y="376028"/>
                    </a:cubicBezTo>
                    <a:cubicBezTo>
                      <a:pt x="229922" y="378877"/>
                      <a:pt x="229208" y="382438"/>
                      <a:pt x="228494" y="385287"/>
                    </a:cubicBezTo>
                    <a:cubicBezTo>
                      <a:pt x="227066" y="395969"/>
                      <a:pt x="225638" y="405940"/>
                      <a:pt x="224924" y="415910"/>
                    </a:cubicBezTo>
                    <a:cubicBezTo>
                      <a:pt x="224924" y="422320"/>
                      <a:pt x="224210" y="429441"/>
                      <a:pt x="224210" y="436563"/>
                    </a:cubicBezTo>
                    <a:cubicBezTo>
                      <a:pt x="224210" y="436563"/>
                      <a:pt x="224210" y="436563"/>
                      <a:pt x="0" y="436563"/>
                    </a:cubicBezTo>
                    <a:cubicBezTo>
                      <a:pt x="714" y="403803"/>
                      <a:pt x="3570" y="372467"/>
                      <a:pt x="8569" y="341844"/>
                    </a:cubicBezTo>
                    <a:cubicBezTo>
                      <a:pt x="9997" y="331873"/>
                      <a:pt x="12853" y="321903"/>
                      <a:pt x="14995" y="311933"/>
                    </a:cubicBezTo>
                    <a:cubicBezTo>
                      <a:pt x="16423" y="306947"/>
                      <a:pt x="17137" y="302674"/>
                      <a:pt x="18565" y="297689"/>
                    </a:cubicBezTo>
                    <a:cubicBezTo>
                      <a:pt x="20708" y="287719"/>
                      <a:pt x="23564" y="277748"/>
                      <a:pt x="26420" y="268490"/>
                    </a:cubicBezTo>
                    <a:cubicBezTo>
                      <a:pt x="35702" y="233593"/>
                      <a:pt x="48555" y="201546"/>
                      <a:pt x="63550" y="170210"/>
                    </a:cubicBezTo>
                    <a:cubicBezTo>
                      <a:pt x="67834" y="161664"/>
                      <a:pt x="72119" y="153118"/>
                      <a:pt x="77117" y="143859"/>
                    </a:cubicBezTo>
                    <a:cubicBezTo>
                      <a:pt x="104965" y="91158"/>
                      <a:pt x="140667" y="43443"/>
                      <a:pt x="182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FEB5B99D-2109-8A04-F1BD-B28F4C24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76549"/>
                <a:ext cx="1104901" cy="1096600"/>
              </a:xfrm>
              <a:custGeom>
                <a:avLst/>
                <a:gdLst>
                  <a:gd name="connsiteX0" fmla="*/ 555397 w 1104901"/>
                  <a:gd name="connsiteY0" fmla="*/ 717550 h 1096600"/>
                  <a:gd name="connsiteX1" fmla="*/ 515938 w 1104901"/>
                  <a:gd name="connsiteY1" fmla="*/ 777673 h 1096600"/>
                  <a:gd name="connsiteX2" fmla="*/ 525265 w 1104901"/>
                  <a:gd name="connsiteY2" fmla="*/ 824913 h 1096600"/>
                  <a:gd name="connsiteX3" fmla="*/ 550375 w 1104901"/>
                  <a:gd name="connsiteY3" fmla="*/ 841375 h 1096600"/>
                  <a:gd name="connsiteX4" fmla="*/ 590551 w 1104901"/>
                  <a:gd name="connsiteY4" fmla="*/ 778389 h 1096600"/>
                  <a:gd name="connsiteX5" fmla="*/ 555397 w 1104901"/>
                  <a:gd name="connsiteY5" fmla="*/ 717550 h 1096600"/>
                  <a:gd name="connsiteX6" fmla="*/ 882174 w 1104901"/>
                  <a:gd name="connsiteY6" fmla="*/ 669925 h 1096600"/>
                  <a:gd name="connsiteX7" fmla="*/ 1104900 w 1104901"/>
                  <a:gd name="connsiteY7" fmla="*/ 669925 h 1096600"/>
                  <a:gd name="connsiteX8" fmla="*/ 1086340 w 1104901"/>
                  <a:gd name="connsiteY8" fmla="*/ 807800 h 1096600"/>
                  <a:gd name="connsiteX9" fmla="*/ 1078487 w 1104901"/>
                  <a:gd name="connsiteY9" fmla="*/ 837089 h 1096600"/>
                  <a:gd name="connsiteX10" fmla="*/ 1069207 w 1104901"/>
                  <a:gd name="connsiteY10" fmla="*/ 865664 h 1096600"/>
                  <a:gd name="connsiteX11" fmla="*/ 1047077 w 1104901"/>
                  <a:gd name="connsiteY11" fmla="*/ 921385 h 1096600"/>
                  <a:gd name="connsiteX12" fmla="*/ 1034941 w 1104901"/>
                  <a:gd name="connsiteY12" fmla="*/ 947817 h 1096600"/>
                  <a:gd name="connsiteX13" fmla="*/ 1020664 w 1104901"/>
                  <a:gd name="connsiteY13" fmla="*/ 974963 h 1096600"/>
                  <a:gd name="connsiteX14" fmla="*/ 1005673 w 1104901"/>
                  <a:gd name="connsiteY14" fmla="*/ 999966 h 1096600"/>
                  <a:gd name="connsiteX15" fmla="*/ 980688 w 1104901"/>
                  <a:gd name="connsiteY15" fmla="*/ 1035685 h 1096600"/>
                  <a:gd name="connsiteX16" fmla="*/ 935714 w 1104901"/>
                  <a:gd name="connsiteY16" fmla="*/ 1091406 h 1096600"/>
                  <a:gd name="connsiteX17" fmla="*/ 912871 w 1104901"/>
                  <a:gd name="connsiteY17" fmla="*/ 1092121 h 1096600"/>
                  <a:gd name="connsiteX18" fmla="*/ 777950 w 1104901"/>
                  <a:gd name="connsiteY18" fmla="*/ 957818 h 1096600"/>
                  <a:gd name="connsiteX19" fmla="*/ 777236 w 1104901"/>
                  <a:gd name="connsiteY19" fmla="*/ 936387 h 1096600"/>
                  <a:gd name="connsiteX20" fmla="*/ 823637 w 1104901"/>
                  <a:gd name="connsiteY20" fmla="*/ 872093 h 1096600"/>
                  <a:gd name="connsiteX21" fmla="*/ 832918 w 1104901"/>
                  <a:gd name="connsiteY21" fmla="*/ 855663 h 1096600"/>
                  <a:gd name="connsiteX22" fmla="*/ 840770 w 1104901"/>
                  <a:gd name="connsiteY22" fmla="*/ 838518 h 1096600"/>
                  <a:gd name="connsiteX23" fmla="*/ 852192 w 1104901"/>
                  <a:gd name="connsiteY23" fmla="*/ 812086 h 1096600"/>
                  <a:gd name="connsiteX24" fmla="*/ 880033 w 1104901"/>
                  <a:gd name="connsiteY24" fmla="*/ 699215 h 1096600"/>
                  <a:gd name="connsiteX25" fmla="*/ 882174 w 1104901"/>
                  <a:gd name="connsiteY25" fmla="*/ 669925 h 1096600"/>
                  <a:gd name="connsiteX26" fmla="*/ 555311 w 1104901"/>
                  <a:gd name="connsiteY26" fmla="*/ 669925 h 1096600"/>
                  <a:gd name="connsiteX27" fmla="*/ 621804 w 1104901"/>
                  <a:gd name="connsiteY27" fmla="*/ 699161 h 1096600"/>
                  <a:gd name="connsiteX28" fmla="*/ 646113 w 1104901"/>
                  <a:gd name="connsiteY28" fmla="*/ 779739 h 1096600"/>
                  <a:gd name="connsiteX29" fmla="*/ 620374 w 1104901"/>
                  <a:gd name="connsiteY29" fmla="*/ 858177 h 1096600"/>
                  <a:gd name="connsiteX30" fmla="*/ 552451 w 1104901"/>
                  <a:gd name="connsiteY30" fmla="*/ 887413 h 1096600"/>
                  <a:gd name="connsiteX31" fmla="*/ 458788 w 1104901"/>
                  <a:gd name="connsiteY31" fmla="*/ 774747 h 1096600"/>
                  <a:gd name="connsiteX32" fmla="*/ 485958 w 1104901"/>
                  <a:gd name="connsiteY32" fmla="*/ 699161 h 1096600"/>
                  <a:gd name="connsiteX33" fmla="*/ 555311 w 1104901"/>
                  <a:gd name="connsiteY33" fmla="*/ 669925 h 1096600"/>
                  <a:gd name="connsiteX34" fmla="*/ 343883 w 1104901"/>
                  <a:gd name="connsiteY34" fmla="*/ 476250 h 1096600"/>
                  <a:gd name="connsiteX35" fmla="*/ 304800 w 1104901"/>
                  <a:gd name="connsiteY35" fmla="*/ 537089 h 1096600"/>
                  <a:gd name="connsiteX36" fmla="*/ 314749 w 1104901"/>
                  <a:gd name="connsiteY36" fmla="*/ 583613 h 1096600"/>
                  <a:gd name="connsiteX37" fmla="*/ 338909 w 1104901"/>
                  <a:gd name="connsiteY37" fmla="*/ 600075 h 1096600"/>
                  <a:gd name="connsiteX38" fmla="*/ 379413 w 1104901"/>
                  <a:gd name="connsiteY38" fmla="*/ 537089 h 1096600"/>
                  <a:gd name="connsiteX39" fmla="*/ 343883 w 1104901"/>
                  <a:gd name="connsiteY39" fmla="*/ 476250 h 1096600"/>
                  <a:gd name="connsiteX40" fmla="*/ 562165 w 1104901"/>
                  <a:gd name="connsiteY40" fmla="*/ 430213 h 1096600"/>
                  <a:gd name="connsiteX41" fmla="*/ 604222 w 1104901"/>
                  <a:gd name="connsiteY41" fmla="*/ 430213 h 1096600"/>
                  <a:gd name="connsiteX42" fmla="*/ 609924 w 1104901"/>
                  <a:gd name="connsiteY42" fmla="*/ 440895 h 1096600"/>
                  <a:gd name="connsiteX43" fmla="*/ 341902 w 1104901"/>
                  <a:gd name="connsiteY43" fmla="*/ 883852 h 1096600"/>
                  <a:gd name="connsiteX44" fmla="*/ 336199 w 1104901"/>
                  <a:gd name="connsiteY44" fmla="*/ 887413 h 1096600"/>
                  <a:gd name="connsiteX45" fmla="*/ 293429 w 1104901"/>
                  <a:gd name="connsiteY45" fmla="*/ 887413 h 1096600"/>
                  <a:gd name="connsiteX46" fmla="*/ 287014 w 1104901"/>
                  <a:gd name="connsiteY46" fmla="*/ 876731 h 1096600"/>
                  <a:gd name="connsiteX47" fmla="*/ 556462 w 1104901"/>
                  <a:gd name="connsiteY47" fmla="*/ 433061 h 1096600"/>
                  <a:gd name="connsiteX48" fmla="*/ 562165 w 1104901"/>
                  <a:gd name="connsiteY48" fmla="*/ 430213 h 1096600"/>
                  <a:gd name="connsiteX49" fmla="*/ 344602 w 1104901"/>
                  <a:gd name="connsiteY49" fmla="*/ 430213 h 1096600"/>
                  <a:gd name="connsiteX50" fmla="*/ 411612 w 1104901"/>
                  <a:gd name="connsiteY50" fmla="*/ 459449 h 1096600"/>
                  <a:gd name="connsiteX51" fmla="*/ 436563 w 1104901"/>
                  <a:gd name="connsiteY51" fmla="*/ 540027 h 1096600"/>
                  <a:gd name="connsiteX52" fmla="*/ 410187 w 1104901"/>
                  <a:gd name="connsiteY52" fmla="*/ 618465 h 1096600"/>
                  <a:gd name="connsiteX53" fmla="*/ 341750 w 1104901"/>
                  <a:gd name="connsiteY53" fmla="*/ 647701 h 1096600"/>
                  <a:gd name="connsiteX54" fmla="*/ 247650 w 1104901"/>
                  <a:gd name="connsiteY54" fmla="*/ 534322 h 1096600"/>
                  <a:gd name="connsiteX55" fmla="*/ 274740 w 1104901"/>
                  <a:gd name="connsiteY55" fmla="*/ 459449 h 1096600"/>
                  <a:gd name="connsiteX56" fmla="*/ 344602 w 1104901"/>
                  <a:gd name="connsiteY56" fmla="*/ 430213 h 1096600"/>
                  <a:gd name="connsiteX57" fmla="*/ 924752 w 1104901"/>
                  <a:gd name="connsiteY57" fmla="*/ 203200 h 1096600"/>
                  <a:gd name="connsiteX58" fmla="*/ 953347 w 1104901"/>
                  <a:gd name="connsiteY58" fmla="*/ 235948 h 1096600"/>
                  <a:gd name="connsiteX59" fmla="*/ 971934 w 1104901"/>
                  <a:gd name="connsiteY59" fmla="*/ 259441 h 1096600"/>
                  <a:gd name="connsiteX60" fmla="*/ 997669 w 1104901"/>
                  <a:gd name="connsiteY60" fmla="*/ 295748 h 1096600"/>
                  <a:gd name="connsiteX61" fmla="*/ 1027694 w 1104901"/>
                  <a:gd name="connsiteY61" fmla="*/ 346293 h 1096600"/>
                  <a:gd name="connsiteX62" fmla="*/ 1078451 w 1104901"/>
                  <a:gd name="connsiteY62" fmla="*/ 470877 h 1096600"/>
                  <a:gd name="connsiteX63" fmla="*/ 1098467 w 1104901"/>
                  <a:gd name="connsiteY63" fmla="*/ 559865 h 1096600"/>
                  <a:gd name="connsiteX64" fmla="*/ 1104901 w 1104901"/>
                  <a:gd name="connsiteY64" fmla="*/ 638175 h 1096600"/>
                  <a:gd name="connsiteX65" fmla="*/ 881859 w 1104901"/>
                  <a:gd name="connsiteY65" fmla="*/ 638175 h 1096600"/>
                  <a:gd name="connsiteX66" fmla="*/ 880429 w 1104901"/>
                  <a:gd name="connsiteY66" fmla="*/ 618241 h 1096600"/>
                  <a:gd name="connsiteX67" fmla="*/ 875425 w 1104901"/>
                  <a:gd name="connsiteY67" fmla="*/ 578375 h 1096600"/>
                  <a:gd name="connsiteX68" fmla="*/ 867561 w 1104901"/>
                  <a:gd name="connsiteY68" fmla="*/ 540644 h 1096600"/>
                  <a:gd name="connsiteX69" fmla="*/ 864702 w 1104901"/>
                  <a:gd name="connsiteY69" fmla="*/ 531389 h 1096600"/>
                  <a:gd name="connsiteX70" fmla="*/ 858983 w 1104901"/>
                  <a:gd name="connsiteY70" fmla="*/ 512879 h 1096600"/>
                  <a:gd name="connsiteX71" fmla="*/ 848260 w 1104901"/>
                  <a:gd name="connsiteY71" fmla="*/ 486539 h 1096600"/>
                  <a:gd name="connsiteX72" fmla="*/ 836821 w 1104901"/>
                  <a:gd name="connsiteY72" fmla="*/ 460198 h 1096600"/>
                  <a:gd name="connsiteX73" fmla="*/ 766763 w 1104901"/>
                  <a:gd name="connsiteY73" fmla="*/ 360531 h 1096600"/>
                  <a:gd name="connsiteX74" fmla="*/ 924752 w 1104901"/>
                  <a:gd name="connsiteY74" fmla="*/ 203200 h 1096600"/>
                  <a:gd name="connsiteX75" fmla="*/ 465138 w 1104901"/>
                  <a:gd name="connsiteY75" fmla="*/ 0 h 1096600"/>
                  <a:gd name="connsiteX76" fmla="*/ 663127 w 1104901"/>
                  <a:gd name="connsiteY76" fmla="*/ 35013 h 1096600"/>
                  <a:gd name="connsiteX77" fmla="*/ 691003 w 1104901"/>
                  <a:gd name="connsiteY77" fmla="*/ 45016 h 1096600"/>
                  <a:gd name="connsiteX78" fmla="*/ 745325 w 1104901"/>
                  <a:gd name="connsiteY78" fmla="*/ 68596 h 1096600"/>
                  <a:gd name="connsiteX79" fmla="*/ 771772 w 1104901"/>
                  <a:gd name="connsiteY79" fmla="*/ 82887 h 1096600"/>
                  <a:gd name="connsiteX80" fmla="*/ 822520 w 1104901"/>
                  <a:gd name="connsiteY80" fmla="*/ 115041 h 1096600"/>
                  <a:gd name="connsiteX81" fmla="*/ 846107 w 1104901"/>
                  <a:gd name="connsiteY81" fmla="*/ 131476 h 1096600"/>
                  <a:gd name="connsiteX82" fmla="*/ 858258 w 1104901"/>
                  <a:gd name="connsiteY82" fmla="*/ 140765 h 1096600"/>
                  <a:gd name="connsiteX83" fmla="*/ 881131 w 1104901"/>
                  <a:gd name="connsiteY83" fmla="*/ 159343 h 1096600"/>
                  <a:gd name="connsiteX84" fmla="*/ 903288 w 1104901"/>
                  <a:gd name="connsiteY84" fmla="*/ 179350 h 1096600"/>
                  <a:gd name="connsiteX85" fmla="*/ 744610 w 1104901"/>
                  <a:gd name="connsiteY85" fmla="*/ 336550 h 1096600"/>
                  <a:gd name="connsiteX86" fmla="*/ 669560 w 1104901"/>
                  <a:gd name="connsiteY86" fmla="*/ 279386 h 1096600"/>
                  <a:gd name="connsiteX87" fmla="*/ 652406 w 1104901"/>
                  <a:gd name="connsiteY87" fmla="*/ 270812 h 1096600"/>
                  <a:gd name="connsiteX88" fmla="*/ 618097 w 1104901"/>
                  <a:gd name="connsiteY88" fmla="*/ 255092 h 1096600"/>
                  <a:gd name="connsiteX89" fmla="*/ 590936 w 1104901"/>
                  <a:gd name="connsiteY89" fmla="*/ 244374 h 1096600"/>
                  <a:gd name="connsiteX90" fmla="*/ 581644 w 1104901"/>
                  <a:gd name="connsiteY90" fmla="*/ 241516 h 1096600"/>
                  <a:gd name="connsiteX91" fmla="*/ 563060 w 1104901"/>
                  <a:gd name="connsiteY91" fmla="*/ 235799 h 1096600"/>
                  <a:gd name="connsiteX92" fmla="*/ 535185 w 1104901"/>
                  <a:gd name="connsiteY92" fmla="*/ 229368 h 1096600"/>
                  <a:gd name="connsiteX93" fmla="*/ 505165 w 1104901"/>
                  <a:gd name="connsiteY93" fmla="*/ 224367 h 1096600"/>
                  <a:gd name="connsiteX94" fmla="*/ 465138 w 1104901"/>
                  <a:gd name="connsiteY94" fmla="*/ 221508 h 1096600"/>
                  <a:gd name="connsiteX95" fmla="*/ 465138 w 1104901"/>
                  <a:gd name="connsiteY95" fmla="*/ 0 h 1096600"/>
                  <a:gd name="connsiteX96" fmla="*/ 434975 w 1104901"/>
                  <a:gd name="connsiteY96" fmla="*/ 0 h 1096600"/>
                  <a:gd name="connsiteX97" fmla="*/ 434975 w 1104901"/>
                  <a:gd name="connsiteY97" fmla="*/ 221508 h 1096600"/>
                  <a:gd name="connsiteX98" fmla="*/ 156876 w 1104901"/>
                  <a:gd name="connsiteY98" fmla="*/ 336550 h 1096600"/>
                  <a:gd name="connsiteX99" fmla="*/ 0 w 1104901"/>
                  <a:gd name="connsiteY99" fmla="*/ 179350 h 1096600"/>
                  <a:gd name="connsiteX100" fmla="*/ 32801 w 1104901"/>
                  <a:gd name="connsiteY100" fmla="*/ 150054 h 1096600"/>
                  <a:gd name="connsiteX101" fmla="*/ 79864 w 1104901"/>
                  <a:gd name="connsiteY101" fmla="*/ 115041 h 1096600"/>
                  <a:gd name="connsiteX102" fmla="*/ 104109 w 1104901"/>
                  <a:gd name="connsiteY102" fmla="*/ 98607 h 1096600"/>
                  <a:gd name="connsiteX103" fmla="*/ 168998 w 1104901"/>
                  <a:gd name="connsiteY103" fmla="*/ 62165 h 1096600"/>
                  <a:gd name="connsiteX104" fmla="*/ 253141 w 1104901"/>
                  <a:gd name="connsiteY104" fmla="*/ 30011 h 1096600"/>
                  <a:gd name="connsiteX105" fmla="*/ 267402 w 1104901"/>
                  <a:gd name="connsiteY105" fmla="*/ 25723 h 1096600"/>
                  <a:gd name="connsiteX106" fmla="*/ 296638 w 1104901"/>
                  <a:gd name="connsiteY106" fmla="*/ 17863 h 1096600"/>
                  <a:gd name="connsiteX107" fmla="*/ 326588 w 1104901"/>
                  <a:gd name="connsiteY107" fmla="*/ 11433 h 1096600"/>
                  <a:gd name="connsiteX108" fmla="*/ 402886 w 1104901"/>
                  <a:gd name="connsiteY108" fmla="*/ 1429 h 1096600"/>
                  <a:gd name="connsiteX109" fmla="*/ 434975 w 1104901"/>
                  <a:gd name="connsiteY109" fmla="*/ 0 h 109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104901" h="1096600">
                    <a:moveTo>
                      <a:pt x="555397" y="717550"/>
                    </a:moveTo>
                    <a:cubicBezTo>
                      <a:pt x="528852" y="717550"/>
                      <a:pt x="515938" y="737591"/>
                      <a:pt x="515938" y="777673"/>
                    </a:cubicBezTo>
                    <a:cubicBezTo>
                      <a:pt x="515938" y="798430"/>
                      <a:pt x="519525" y="814177"/>
                      <a:pt x="525265" y="824913"/>
                    </a:cubicBezTo>
                    <a:cubicBezTo>
                      <a:pt x="531722" y="835649"/>
                      <a:pt x="540331" y="841375"/>
                      <a:pt x="550375" y="841375"/>
                    </a:cubicBezTo>
                    <a:cubicBezTo>
                      <a:pt x="577637" y="841375"/>
                      <a:pt x="590551" y="820618"/>
                      <a:pt x="590551" y="778389"/>
                    </a:cubicBezTo>
                    <a:cubicBezTo>
                      <a:pt x="590551" y="737591"/>
                      <a:pt x="579072" y="717550"/>
                      <a:pt x="555397" y="717550"/>
                    </a:cubicBezTo>
                    <a:close/>
                    <a:moveTo>
                      <a:pt x="882174" y="669925"/>
                    </a:moveTo>
                    <a:cubicBezTo>
                      <a:pt x="882174" y="669925"/>
                      <a:pt x="882174" y="669925"/>
                      <a:pt x="1104900" y="669925"/>
                    </a:cubicBezTo>
                    <a:cubicBezTo>
                      <a:pt x="1103473" y="717074"/>
                      <a:pt x="1097762" y="762794"/>
                      <a:pt x="1086340" y="807800"/>
                    </a:cubicBezTo>
                    <a:cubicBezTo>
                      <a:pt x="1084198" y="817086"/>
                      <a:pt x="1081343" y="827088"/>
                      <a:pt x="1078487" y="837089"/>
                    </a:cubicBezTo>
                    <a:cubicBezTo>
                      <a:pt x="1075632" y="846376"/>
                      <a:pt x="1072776" y="856377"/>
                      <a:pt x="1069207" y="865664"/>
                    </a:cubicBezTo>
                    <a:cubicBezTo>
                      <a:pt x="1062782" y="884238"/>
                      <a:pt x="1055644" y="902811"/>
                      <a:pt x="1047077" y="921385"/>
                    </a:cubicBezTo>
                    <a:cubicBezTo>
                      <a:pt x="1043508" y="929958"/>
                      <a:pt x="1039225" y="939245"/>
                      <a:pt x="1034941" y="947817"/>
                    </a:cubicBezTo>
                    <a:cubicBezTo>
                      <a:pt x="1029944" y="957104"/>
                      <a:pt x="1025661" y="965676"/>
                      <a:pt x="1020664" y="974963"/>
                    </a:cubicBezTo>
                    <a:cubicBezTo>
                      <a:pt x="1015667" y="983536"/>
                      <a:pt x="1010670" y="991394"/>
                      <a:pt x="1005673" y="999966"/>
                    </a:cubicBezTo>
                    <a:cubicBezTo>
                      <a:pt x="997820" y="1011396"/>
                      <a:pt x="989254" y="1023541"/>
                      <a:pt x="980688" y="1035685"/>
                    </a:cubicBezTo>
                    <a:cubicBezTo>
                      <a:pt x="966410" y="1055688"/>
                      <a:pt x="951419" y="1073547"/>
                      <a:pt x="935714" y="1091406"/>
                    </a:cubicBezTo>
                    <a:cubicBezTo>
                      <a:pt x="930003" y="1097836"/>
                      <a:pt x="919295" y="1098550"/>
                      <a:pt x="912871" y="1092121"/>
                    </a:cubicBezTo>
                    <a:cubicBezTo>
                      <a:pt x="912871" y="1092121"/>
                      <a:pt x="912871" y="1092121"/>
                      <a:pt x="777950" y="957818"/>
                    </a:cubicBezTo>
                    <a:cubicBezTo>
                      <a:pt x="771525" y="952103"/>
                      <a:pt x="771525" y="942816"/>
                      <a:pt x="777236" y="936387"/>
                    </a:cubicBezTo>
                    <a:cubicBezTo>
                      <a:pt x="794369" y="916385"/>
                      <a:pt x="810074" y="894953"/>
                      <a:pt x="823637" y="872093"/>
                    </a:cubicBezTo>
                    <a:cubicBezTo>
                      <a:pt x="826493" y="866378"/>
                      <a:pt x="829348" y="860663"/>
                      <a:pt x="832918" y="855663"/>
                    </a:cubicBezTo>
                    <a:cubicBezTo>
                      <a:pt x="835773" y="849948"/>
                      <a:pt x="838629" y="844233"/>
                      <a:pt x="840770" y="838518"/>
                    </a:cubicBezTo>
                    <a:cubicBezTo>
                      <a:pt x="845053" y="829945"/>
                      <a:pt x="848623" y="822087"/>
                      <a:pt x="852192" y="812086"/>
                    </a:cubicBezTo>
                    <a:cubicBezTo>
                      <a:pt x="866469" y="777081"/>
                      <a:pt x="875750" y="739220"/>
                      <a:pt x="880033" y="699215"/>
                    </a:cubicBezTo>
                    <a:cubicBezTo>
                      <a:pt x="881460" y="689928"/>
                      <a:pt x="882174" y="679926"/>
                      <a:pt x="882174" y="669925"/>
                    </a:cubicBezTo>
                    <a:close/>
                    <a:moveTo>
                      <a:pt x="555311" y="669925"/>
                    </a:moveTo>
                    <a:cubicBezTo>
                      <a:pt x="583195" y="669925"/>
                      <a:pt x="605359" y="679908"/>
                      <a:pt x="621804" y="699161"/>
                    </a:cubicBezTo>
                    <a:cubicBezTo>
                      <a:pt x="638248" y="718414"/>
                      <a:pt x="646113" y="745511"/>
                      <a:pt x="646113" y="779739"/>
                    </a:cubicBezTo>
                    <a:cubicBezTo>
                      <a:pt x="646113" y="812540"/>
                      <a:pt x="637533" y="838211"/>
                      <a:pt x="620374" y="858177"/>
                    </a:cubicBezTo>
                    <a:cubicBezTo>
                      <a:pt x="602499" y="877430"/>
                      <a:pt x="580335" y="887413"/>
                      <a:pt x="552451" y="887413"/>
                    </a:cubicBezTo>
                    <a:cubicBezTo>
                      <a:pt x="490247" y="887413"/>
                      <a:pt x="458788" y="849620"/>
                      <a:pt x="458788" y="774747"/>
                    </a:cubicBezTo>
                    <a:cubicBezTo>
                      <a:pt x="458788" y="744085"/>
                      <a:pt x="468083" y="718414"/>
                      <a:pt x="485958" y="699161"/>
                    </a:cubicBezTo>
                    <a:cubicBezTo>
                      <a:pt x="503832" y="679908"/>
                      <a:pt x="526711" y="669925"/>
                      <a:pt x="555311" y="669925"/>
                    </a:cubicBezTo>
                    <a:close/>
                    <a:moveTo>
                      <a:pt x="343883" y="476250"/>
                    </a:moveTo>
                    <a:cubicBezTo>
                      <a:pt x="318302" y="476250"/>
                      <a:pt x="304800" y="496291"/>
                      <a:pt x="304800" y="537089"/>
                    </a:cubicBezTo>
                    <a:cubicBezTo>
                      <a:pt x="304800" y="557130"/>
                      <a:pt x="308353" y="572877"/>
                      <a:pt x="314749" y="583613"/>
                    </a:cubicBezTo>
                    <a:cubicBezTo>
                      <a:pt x="321144" y="594349"/>
                      <a:pt x="329671" y="600075"/>
                      <a:pt x="338909" y="600075"/>
                    </a:cubicBezTo>
                    <a:cubicBezTo>
                      <a:pt x="365912" y="600075"/>
                      <a:pt x="379413" y="579318"/>
                      <a:pt x="379413" y="537089"/>
                    </a:cubicBezTo>
                    <a:cubicBezTo>
                      <a:pt x="379413" y="496291"/>
                      <a:pt x="367333" y="476250"/>
                      <a:pt x="343883" y="476250"/>
                    </a:cubicBezTo>
                    <a:close/>
                    <a:moveTo>
                      <a:pt x="562165" y="430213"/>
                    </a:moveTo>
                    <a:cubicBezTo>
                      <a:pt x="562165" y="430213"/>
                      <a:pt x="562165" y="430213"/>
                      <a:pt x="604222" y="430213"/>
                    </a:cubicBezTo>
                    <a:cubicBezTo>
                      <a:pt x="609924" y="430213"/>
                      <a:pt x="612776" y="435910"/>
                      <a:pt x="609924" y="440895"/>
                    </a:cubicBezTo>
                    <a:cubicBezTo>
                      <a:pt x="609924" y="440895"/>
                      <a:pt x="609924" y="440895"/>
                      <a:pt x="341902" y="883852"/>
                    </a:cubicBezTo>
                    <a:cubicBezTo>
                      <a:pt x="341189" y="885989"/>
                      <a:pt x="338338" y="887413"/>
                      <a:pt x="336199" y="887413"/>
                    </a:cubicBezTo>
                    <a:cubicBezTo>
                      <a:pt x="336199" y="887413"/>
                      <a:pt x="336199" y="887413"/>
                      <a:pt x="293429" y="887413"/>
                    </a:cubicBezTo>
                    <a:cubicBezTo>
                      <a:pt x="287727" y="887413"/>
                      <a:pt x="284163" y="881716"/>
                      <a:pt x="287014" y="876731"/>
                    </a:cubicBezTo>
                    <a:cubicBezTo>
                      <a:pt x="287014" y="876731"/>
                      <a:pt x="287014" y="876731"/>
                      <a:pt x="556462" y="433061"/>
                    </a:cubicBezTo>
                    <a:cubicBezTo>
                      <a:pt x="557888" y="431637"/>
                      <a:pt x="560027" y="430213"/>
                      <a:pt x="562165" y="430213"/>
                    </a:cubicBezTo>
                    <a:close/>
                    <a:moveTo>
                      <a:pt x="344602" y="430213"/>
                    </a:moveTo>
                    <a:cubicBezTo>
                      <a:pt x="372404" y="430213"/>
                      <a:pt x="394503" y="439483"/>
                      <a:pt x="411612" y="459449"/>
                    </a:cubicBezTo>
                    <a:cubicBezTo>
                      <a:pt x="428009" y="478702"/>
                      <a:pt x="436563" y="505799"/>
                      <a:pt x="436563" y="540027"/>
                    </a:cubicBezTo>
                    <a:cubicBezTo>
                      <a:pt x="436563" y="572828"/>
                      <a:pt x="427296" y="598499"/>
                      <a:pt x="410187" y="618465"/>
                    </a:cubicBezTo>
                    <a:cubicBezTo>
                      <a:pt x="392365" y="637718"/>
                      <a:pt x="369553" y="647701"/>
                      <a:pt x="341750" y="647701"/>
                    </a:cubicBezTo>
                    <a:cubicBezTo>
                      <a:pt x="279730" y="647701"/>
                      <a:pt x="247650" y="609908"/>
                      <a:pt x="247650" y="534322"/>
                    </a:cubicBezTo>
                    <a:cubicBezTo>
                      <a:pt x="247650" y="503660"/>
                      <a:pt x="256918" y="478702"/>
                      <a:pt x="274740" y="459449"/>
                    </a:cubicBezTo>
                    <a:cubicBezTo>
                      <a:pt x="293275" y="439483"/>
                      <a:pt x="316800" y="430213"/>
                      <a:pt x="344602" y="430213"/>
                    </a:cubicBezTo>
                    <a:close/>
                    <a:moveTo>
                      <a:pt x="924752" y="203200"/>
                    </a:moveTo>
                    <a:cubicBezTo>
                      <a:pt x="934045" y="213878"/>
                      <a:pt x="944053" y="224557"/>
                      <a:pt x="953347" y="235948"/>
                    </a:cubicBezTo>
                    <a:cubicBezTo>
                      <a:pt x="959781" y="243779"/>
                      <a:pt x="965500" y="252321"/>
                      <a:pt x="971934" y="259441"/>
                    </a:cubicBezTo>
                    <a:cubicBezTo>
                      <a:pt x="980512" y="271543"/>
                      <a:pt x="989091" y="283645"/>
                      <a:pt x="997669" y="295748"/>
                    </a:cubicBezTo>
                    <a:cubicBezTo>
                      <a:pt x="1008393" y="312122"/>
                      <a:pt x="1018401" y="329207"/>
                      <a:pt x="1027694" y="346293"/>
                    </a:cubicBezTo>
                    <a:cubicBezTo>
                      <a:pt x="1048426" y="385448"/>
                      <a:pt x="1065583" y="427450"/>
                      <a:pt x="1078451" y="470877"/>
                    </a:cubicBezTo>
                    <a:cubicBezTo>
                      <a:pt x="1087029" y="499353"/>
                      <a:pt x="1094178" y="529253"/>
                      <a:pt x="1098467" y="559865"/>
                    </a:cubicBezTo>
                    <a:cubicBezTo>
                      <a:pt x="1102042" y="584782"/>
                      <a:pt x="1104186" y="611122"/>
                      <a:pt x="1104901" y="638175"/>
                    </a:cubicBezTo>
                    <a:cubicBezTo>
                      <a:pt x="1104901" y="638175"/>
                      <a:pt x="1104901" y="638175"/>
                      <a:pt x="881859" y="638175"/>
                    </a:cubicBezTo>
                    <a:cubicBezTo>
                      <a:pt x="881859" y="631056"/>
                      <a:pt x="881144" y="624649"/>
                      <a:pt x="880429" y="618241"/>
                    </a:cubicBezTo>
                    <a:cubicBezTo>
                      <a:pt x="879714" y="604003"/>
                      <a:pt x="877570" y="591189"/>
                      <a:pt x="875425" y="578375"/>
                    </a:cubicBezTo>
                    <a:cubicBezTo>
                      <a:pt x="873280" y="565560"/>
                      <a:pt x="870421" y="552746"/>
                      <a:pt x="867561" y="540644"/>
                    </a:cubicBezTo>
                    <a:cubicBezTo>
                      <a:pt x="866131" y="537084"/>
                      <a:pt x="865417" y="534236"/>
                      <a:pt x="864702" y="531389"/>
                    </a:cubicBezTo>
                    <a:cubicBezTo>
                      <a:pt x="862557" y="524982"/>
                      <a:pt x="861127" y="519286"/>
                      <a:pt x="858983" y="512879"/>
                    </a:cubicBezTo>
                    <a:cubicBezTo>
                      <a:pt x="855408" y="503624"/>
                      <a:pt x="851834" y="495082"/>
                      <a:pt x="848260" y="486539"/>
                    </a:cubicBezTo>
                    <a:cubicBezTo>
                      <a:pt x="844685" y="477284"/>
                      <a:pt x="841111" y="468741"/>
                      <a:pt x="836821" y="460198"/>
                    </a:cubicBezTo>
                    <a:cubicBezTo>
                      <a:pt x="818235" y="423891"/>
                      <a:pt x="794644" y="390431"/>
                      <a:pt x="766763" y="360531"/>
                    </a:cubicBezTo>
                    <a:cubicBezTo>
                      <a:pt x="766763" y="360531"/>
                      <a:pt x="766763" y="360531"/>
                      <a:pt x="924752" y="203200"/>
                    </a:cubicBezTo>
                    <a:close/>
                    <a:moveTo>
                      <a:pt x="465138" y="0"/>
                    </a:moveTo>
                    <a:cubicBezTo>
                      <a:pt x="534470" y="1429"/>
                      <a:pt x="600228" y="13576"/>
                      <a:pt x="663127" y="35013"/>
                    </a:cubicBezTo>
                    <a:cubicBezTo>
                      <a:pt x="672419" y="37871"/>
                      <a:pt x="681711" y="41443"/>
                      <a:pt x="691003" y="45016"/>
                    </a:cubicBezTo>
                    <a:cubicBezTo>
                      <a:pt x="709587" y="51447"/>
                      <a:pt x="727456" y="60022"/>
                      <a:pt x="745325" y="68596"/>
                    </a:cubicBezTo>
                    <a:cubicBezTo>
                      <a:pt x="754617" y="73598"/>
                      <a:pt x="763194" y="77885"/>
                      <a:pt x="771772" y="82887"/>
                    </a:cubicBezTo>
                    <a:cubicBezTo>
                      <a:pt x="789641" y="92891"/>
                      <a:pt x="806080" y="103609"/>
                      <a:pt x="822520" y="115041"/>
                    </a:cubicBezTo>
                    <a:cubicBezTo>
                      <a:pt x="830382" y="120758"/>
                      <a:pt x="838245" y="125760"/>
                      <a:pt x="846107" y="131476"/>
                    </a:cubicBezTo>
                    <a:cubicBezTo>
                      <a:pt x="850396" y="134334"/>
                      <a:pt x="853970" y="137192"/>
                      <a:pt x="858258" y="140765"/>
                    </a:cubicBezTo>
                    <a:cubicBezTo>
                      <a:pt x="866121" y="146481"/>
                      <a:pt x="873983" y="152912"/>
                      <a:pt x="881131" y="159343"/>
                    </a:cubicBezTo>
                    <a:cubicBezTo>
                      <a:pt x="888993" y="165774"/>
                      <a:pt x="896141" y="172205"/>
                      <a:pt x="903288" y="179350"/>
                    </a:cubicBezTo>
                    <a:cubicBezTo>
                      <a:pt x="903288" y="179350"/>
                      <a:pt x="903288" y="179350"/>
                      <a:pt x="744610" y="336550"/>
                    </a:cubicBezTo>
                    <a:cubicBezTo>
                      <a:pt x="721738" y="315114"/>
                      <a:pt x="696721" y="296535"/>
                      <a:pt x="669560" y="279386"/>
                    </a:cubicBezTo>
                    <a:cubicBezTo>
                      <a:pt x="663842" y="276528"/>
                      <a:pt x="658124" y="273670"/>
                      <a:pt x="652406" y="270812"/>
                    </a:cubicBezTo>
                    <a:cubicBezTo>
                      <a:pt x="641684" y="265096"/>
                      <a:pt x="630248" y="260094"/>
                      <a:pt x="618097" y="255092"/>
                    </a:cubicBezTo>
                    <a:cubicBezTo>
                      <a:pt x="609520" y="250805"/>
                      <a:pt x="600228" y="247946"/>
                      <a:pt x="590936" y="244374"/>
                    </a:cubicBezTo>
                    <a:cubicBezTo>
                      <a:pt x="588077" y="243659"/>
                      <a:pt x="584503" y="242230"/>
                      <a:pt x="581644" y="241516"/>
                    </a:cubicBezTo>
                    <a:cubicBezTo>
                      <a:pt x="575926" y="239372"/>
                      <a:pt x="569493" y="237943"/>
                      <a:pt x="563060" y="235799"/>
                    </a:cubicBezTo>
                    <a:cubicBezTo>
                      <a:pt x="553768" y="233656"/>
                      <a:pt x="544476" y="231512"/>
                      <a:pt x="535185" y="229368"/>
                    </a:cubicBezTo>
                    <a:cubicBezTo>
                      <a:pt x="525178" y="227225"/>
                      <a:pt x="515171" y="225796"/>
                      <a:pt x="505165" y="224367"/>
                    </a:cubicBezTo>
                    <a:cubicBezTo>
                      <a:pt x="492299" y="222937"/>
                      <a:pt x="478718" y="222223"/>
                      <a:pt x="465138" y="221508"/>
                    </a:cubicBezTo>
                    <a:cubicBezTo>
                      <a:pt x="465138" y="221508"/>
                      <a:pt x="465138" y="221508"/>
                      <a:pt x="465138" y="0"/>
                    </a:cubicBezTo>
                    <a:close/>
                    <a:moveTo>
                      <a:pt x="434975" y="0"/>
                    </a:moveTo>
                    <a:cubicBezTo>
                      <a:pt x="434975" y="221508"/>
                      <a:pt x="434975" y="221508"/>
                      <a:pt x="434975" y="221508"/>
                    </a:cubicBezTo>
                    <a:cubicBezTo>
                      <a:pt x="327301" y="225081"/>
                      <a:pt x="230323" y="267954"/>
                      <a:pt x="156876" y="336550"/>
                    </a:cubicBezTo>
                    <a:cubicBezTo>
                      <a:pt x="156876" y="336550"/>
                      <a:pt x="156876" y="336550"/>
                      <a:pt x="0" y="179350"/>
                    </a:cubicBezTo>
                    <a:cubicBezTo>
                      <a:pt x="10696" y="169347"/>
                      <a:pt x="21392" y="159343"/>
                      <a:pt x="32801" y="150054"/>
                    </a:cubicBezTo>
                    <a:cubicBezTo>
                      <a:pt x="48489" y="137192"/>
                      <a:pt x="63463" y="125760"/>
                      <a:pt x="79864" y="115041"/>
                    </a:cubicBezTo>
                    <a:cubicBezTo>
                      <a:pt x="87708" y="109325"/>
                      <a:pt x="96265" y="103609"/>
                      <a:pt x="104109" y="98607"/>
                    </a:cubicBezTo>
                    <a:cubicBezTo>
                      <a:pt x="124788" y="85031"/>
                      <a:pt x="146893" y="72883"/>
                      <a:pt x="168998" y="62165"/>
                    </a:cubicBezTo>
                    <a:cubicBezTo>
                      <a:pt x="196095" y="50018"/>
                      <a:pt x="223905" y="39300"/>
                      <a:pt x="253141" y="30011"/>
                    </a:cubicBezTo>
                    <a:cubicBezTo>
                      <a:pt x="258132" y="28582"/>
                      <a:pt x="263124" y="27153"/>
                      <a:pt x="267402" y="25723"/>
                    </a:cubicBezTo>
                    <a:cubicBezTo>
                      <a:pt x="277385" y="22865"/>
                      <a:pt x="287368" y="20007"/>
                      <a:pt x="296638" y="17863"/>
                    </a:cubicBezTo>
                    <a:cubicBezTo>
                      <a:pt x="306621" y="15720"/>
                      <a:pt x="316605" y="13576"/>
                      <a:pt x="326588" y="11433"/>
                    </a:cubicBezTo>
                    <a:cubicBezTo>
                      <a:pt x="351545" y="6431"/>
                      <a:pt x="377929" y="3573"/>
                      <a:pt x="402886" y="1429"/>
                    </a:cubicBezTo>
                    <a:cubicBezTo>
                      <a:pt x="414296" y="714"/>
                      <a:pt x="424992" y="0"/>
                      <a:pt x="4349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BA3ED1-BF64-BAC3-6DC8-58529F992CA1}"/>
              </a:ext>
            </a:extLst>
          </p:cNvPr>
          <p:cNvSpPr/>
          <p:nvPr/>
        </p:nvSpPr>
        <p:spPr>
          <a:xfrm>
            <a:off x="708920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Research Insights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9014AE-0EC8-3C75-1381-F34D63C39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5" y="2598883"/>
            <a:ext cx="1489710" cy="150541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CDE94B4-0A07-2762-A2A8-1DDF2D1E3767}"/>
              </a:ext>
            </a:extLst>
          </p:cNvPr>
          <p:cNvSpPr/>
          <p:nvPr/>
        </p:nvSpPr>
        <p:spPr>
          <a:xfrm>
            <a:off x="399803" y="2553434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668EE8-693F-BF62-3FE1-8B0034A5CD99}"/>
              </a:ext>
            </a:extLst>
          </p:cNvPr>
          <p:cNvSpPr/>
          <p:nvPr/>
        </p:nvSpPr>
        <p:spPr>
          <a:xfrm>
            <a:off x="2498725" y="2553434"/>
            <a:ext cx="217658" cy="2176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TF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B1DCB32-2D11-7854-E29F-251687B45413}"/>
              </a:ext>
            </a:extLst>
          </p:cNvPr>
          <p:cNvGrpSpPr/>
          <p:nvPr/>
        </p:nvGrpSpPr>
        <p:grpSpPr>
          <a:xfrm>
            <a:off x="4734115" y="2514982"/>
            <a:ext cx="316621" cy="294561"/>
            <a:chOff x="5481308" y="1979843"/>
            <a:chExt cx="316621" cy="2945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46598A-F3CF-FAEF-BBA2-5AFCF3298451}"/>
                </a:ext>
              </a:extLst>
            </p:cNvPr>
            <p:cNvSpPr/>
            <p:nvPr/>
          </p:nvSpPr>
          <p:spPr>
            <a:xfrm>
              <a:off x="5481308" y="2056746"/>
              <a:ext cx="217658" cy="21765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/>
                <a:t>TF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D7DE374-27AC-9F1F-16B6-321EEBC8BA4B}"/>
                </a:ext>
              </a:extLst>
            </p:cNvPr>
            <p:cNvSpPr/>
            <p:nvPr/>
          </p:nvSpPr>
          <p:spPr>
            <a:xfrm>
              <a:off x="5580271" y="1979843"/>
              <a:ext cx="217658" cy="21765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/>
                <a:t>MH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D1BB71-685E-2F27-0DC8-1E58C90DF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383" y="2621023"/>
            <a:ext cx="1610450" cy="156096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57C811-8D1E-1F38-8BE9-686436C5B839}"/>
              </a:ext>
            </a:extLst>
          </p:cNvPr>
          <p:cNvSpPr/>
          <p:nvPr/>
        </p:nvSpPr>
        <p:spPr>
          <a:xfrm>
            <a:off x="399803" y="1878962"/>
            <a:ext cx="3804874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Consistent "guesses" for the discrete questions…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F728B9-3839-52FD-35D9-3F5706891852}"/>
              </a:ext>
            </a:extLst>
          </p:cNvPr>
          <p:cNvCxnSpPr>
            <a:cxnSpLocks/>
          </p:cNvCxnSpPr>
          <p:nvPr/>
        </p:nvCxnSpPr>
        <p:spPr>
          <a:xfrm>
            <a:off x="399803" y="2274404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D72F8DB-CA61-9484-8557-7BA69A63C14A}"/>
              </a:ext>
            </a:extLst>
          </p:cNvPr>
          <p:cNvSpPr/>
          <p:nvPr/>
        </p:nvSpPr>
        <p:spPr>
          <a:xfrm>
            <a:off x="927405" y="4192582"/>
            <a:ext cx="1001942" cy="1730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Predicted label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DA3E46-B626-8977-B7ED-B54A1C1EEB9B}"/>
              </a:ext>
            </a:extLst>
          </p:cNvPr>
          <p:cNvSpPr/>
          <p:nvPr/>
        </p:nvSpPr>
        <p:spPr>
          <a:xfrm>
            <a:off x="3020637" y="4192582"/>
            <a:ext cx="1001942" cy="1730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Predicted label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D8C79A-CEFB-249D-CEF1-C24631161C7E}"/>
              </a:ext>
            </a:extLst>
          </p:cNvPr>
          <p:cNvSpPr/>
          <p:nvPr/>
        </p:nvSpPr>
        <p:spPr>
          <a:xfrm rot="16200000">
            <a:off x="-17911" y="3223064"/>
            <a:ext cx="1001942" cy="1730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True label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37386A-0106-ADCF-5707-7AB21D0B6CC7}"/>
              </a:ext>
            </a:extLst>
          </p:cNvPr>
          <p:cNvSpPr/>
          <p:nvPr/>
        </p:nvSpPr>
        <p:spPr>
          <a:xfrm rot="16200000">
            <a:off x="2106583" y="3223064"/>
            <a:ext cx="1001942" cy="1730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True label</a:t>
            </a:r>
          </a:p>
        </p:txBody>
      </p: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C7C09E23-D77C-9A9C-639D-943566929FF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8621139"/>
              </p:ext>
            </p:extLst>
          </p:nvPr>
        </p:nvGraphicFramePr>
        <p:xfrm>
          <a:off x="4940300" y="2484438"/>
          <a:ext cx="3695700" cy="1304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5AED3C87-E08E-5903-20DB-0A75BC936876}"/>
              </a:ext>
            </a:extLst>
          </p:cNvPr>
          <p:cNvSpPr/>
          <p:nvPr/>
        </p:nvSpPr>
        <p:spPr>
          <a:xfrm>
            <a:off x="4734115" y="1878962"/>
            <a:ext cx="3804874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…and blocked answers for the text questions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8E9305-2820-BEDE-1D09-E4A14D4FF834}"/>
              </a:ext>
            </a:extLst>
          </p:cNvPr>
          <p:cNvCxnSpPr>
            <a:cxnSpLocks/>
          </p:cNvCxnSpPr>
          <p:nvPr/>
        </p:nvCxnSpPr>
        <p:spPr>
          <a:xfrm>
            <a:off x="4734115" y="2274404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8E26738-00B8-3F86-CAD9-D66C9115E3A5}"/>
              </a:ext>
            </a:extLst>
          </p:cNvPr>
          <p:cNvSpPr/>
          <p:nvPr/>
        </p:nvSpPr>
        <p:spPr>
          <a:xfrm>
            <a:off x="5050735" y="2570513"/>
            <a:ext cx="1445067" cy="2533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Answered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C7FDE10-6367-D0E2-ED34-76ACE9BB8F0D}"/>
              </a:ext>
            </a:extLst>
          </p:cNvPr>
          <p:cNvSpPr/>
          <p:nvPr/>
        </p:nvSpPr>
        <p:spPr>
          <a:xfrm>
            <a:off x="6501781" y="2570513"/>
            <a:ext cx="1992284" cy="2533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Blocked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705BFE-1F58-D22A-BA8B-B1C6952A32A8}"/>
              </a:ext>
            </a:extLst>
          </p:cNvPr>
          <p:cNvSpPr/>
          <p:nvPr/>
        </p:nvSpPr>
        <p:spPr>
          <a:xfrm>
            <a:off x="5050735" y="3701016"/>
            <a:ext cx="3488254" cy="874704"/>
          </a:xfrm>
          <a:prstGeom prst="rect">
            <a:avLst/>
          </a:prstGeom>
          <a:noFill/>
          <a:ln w="19050"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400" b="1" i="1">
                <a:solidFill>
                  <a:schemeClr val="tx1"/>
                </a:solidFill>
              </a:rPr>
              <a:t>"As an AI developed by OpenAI, I don't have the capability to provide medical advice or information…"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8A7DD97-2D4F-A214-D84C-C13EB258BFF8}"/>
              </a:ext>
            </a:extLst>
          </p:cNvPr>
          <p:cNvSpPr/>
          <p:nvPr/>
        </p:nvSpPr>
        <p:spPr>
          <a:xfrm>
            <a:off x="6142893" y="3351953"/>
            <a:ext cx="2410092" cy="280532"/>
          </a:xfrm>
          <a:custGeom>
            <a:avLst/>
            <a:gdLst>
              <a:gd name="connsiteX0" fmla="*/ 355817 w 2442989"/>
              <a:gd name="connsiteY0" fmla="*/ 0 h 339444"/>
              <a:gd name="connsiteX1" fmla="*/ 2442989 w 2442989"/>
              <a:gd name="connsiteY1" fmla="*/ 0 h 339444"/>
              <a:gd name="connsiteX2" fmla="*/ 2442989 w 2442989"/>
              <a:gd name="connsiteY2" fmla="*/ 339444 h 339444"/>
              <a:gd name="connsiteX3" fmla="*/ 0 w 2442989"/>
              <a:gd name="connsiteY3" fmla="*/ 339444 h 339444"/>
              <a:gd name="connsiteX4" fmla="*/ 0 w 2442989"/>
              <a:gd name="connsiteY4" fmla="*/ 320594 h 33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989" h="339444">
                <a:moveTo>
                  <a:pt x="355817" y="0"/>
                </a:moveTo>
                <a:lnTo>
                  <a:pt x="2442989" y="0"/>
                </a:lnTo>
                <a:lnTo>
                  <a:pt x="2442989" y="339444"/>
                </a:lnTo>
                <a:lnTo>
                  <a:pt x="0" y="339444"/>
                </a:lnTo>
                <a:lnTo>
                  <a:pt x="0" y="320594"/>
                </a:lnTo>
                <a:close/>
              </a:path>
            </a:pathLst>
          </a:custGeom>
          <a:gradFill>
            <a:gsLst>
              <a:gs pos="0">
                <a:srgbClr val="D9D9D9"/>
              </a:gs>
              <a:gs pos="100000">
                <a:schemeClr val="bg1"/>
              </a:gs>
            </a:gsLst>
            <a:lin ang="5400000" scaled="1"/>
          </a:gra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0000" tIns="90000" rIns="90000" bIns="90000" rtlCol="0" anchor="ctr">
            <a:noAutofit/>
          </a:bodyPr>
          <a:lstStyle/>
          <a:p>
            <a:endParaRPr lang="en-US" sz="1400" b="1" i="1">
              <a:solidFill>
                <a:schemeClr val="tx1"/>
              </a:solidFill>
            </a:endParaRPr>
          </a:p>
          <a:p>
            <a:endParaRPr lang="en-US" sz="1400" b="1" i="1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041BFC1-7CB3-52E1-294E-1C38229894D2}"/>
              </a:ext>
            </a:extLst>
          </p:cNvPr>
          <p:cNvCxnSpPr>
            <a:cxnSpLocks/>
          </p:cNvCxnSpPr>
          <p:nvPr/>
        </p:nvCxnSpPr>
        <p:spPr>
          <a:xfrm>
            <a:off x="7369908" y="3810562"/>
            <a:ext cx="1100712" cy="0"/>
          </a:xfrm>
          <a:prstGeom prst="line">
            <a:avLst/>
          </a:prstGeom>
          <a:noFill/>
          <a:ln w="19050" cap="rnd" cmpd="sng" algn="ctr">
            <a:solidFill>
              <a:schemeClr val="accent5"/>
            </a:solidFill>
            <a:prstDash val="solid"/>
            <a:headEnd type="oval"/>
            <a:tailEnd type="none" w="sm" len="sm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D240F4E-8558-0551-9CDD-FE9FBE06D320}"/>
              </a:ext>
            </a:extLst>
          </p:cNvPr>
          <p:cNvCxnSpPr>
            <a:cxnSpLocks/>
          </p:cNvCxnSpPr>
          <p:nvPr/>
        </p:nvCxnSpPr>
        <p:spPr>
          <a:xfrm flipH="1" flipV="1">
            <a:off x="8470620" y="3810562"/>
            <a:ext cx="0" cy="780382"/>
          </a:xfrm>
          <a:prstGeom prst="line">
            <a:avLst/>
          </a:prstGeom>
          <a:noFill/>
          <a:ln w="19050" cap="rnd" cmpd="sng" algn="ctr">
            <a:solidFill>
              <a:schemeClr val="accent5"/>
            </a:solidFill>
            <a:prstDash val="solid"/>
            <a:headEnd type="oval"/>
            <a:tailEnd type="none" w="sm" len="sm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43DAF-5319-648A-71EC-DF802104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24</a:t>
            </a:fld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189318-6FE2-2F94-EDF4-2094F28F2D51}"/>
              </a:ext>
            </a:extLst>
          </p:cNvPr>
          <p:cNvSpPr/>
          <p:nvPr/>
        </p:nvSpPr>
        <p:spPr>
          <a:xfrm>
            <a:off x="6558652" y="4499999"/>
            <a:ext cx="2127110" cy="486691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More than &gt;100x answers with "training by OpenAI"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087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1849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We used parameter efficient fine-tuning to train almost 4 million parameter in the base model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D75B0E21-E497-5435-58A5-9E248EC58BA1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61AF0CE8-31E5-60EC-D273-FB0A3463CB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F44FF4-8378-5F90-6C08-327D1D3C4DA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5A6C9E48-272E-587C-7E9A-49A36DB78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C554B057-D1E1-CF49-F8D2-579D6222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88CE6-5883-2CB0-F768-5944336B20B8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E478B-ED07-DBC9-11D1-69F8FF66A7B9}"/>
              </a:ext>
            </a:extLst>
          </p:cNvPr>
          <p:cNvSpPr/>
          <p:nvPr/>
        </p:nvSpPr>
        <p:spPr>
          <a:xfrm>
            <a:off x="446596" y="2402118"/>
            <a:ext cx="3921854" cy="14814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noProof="1">
                <a:solidFill>
                  <a:schemeClr val="tx1"/>
                </a:solidFill>
              </a:rPr>
              <a:t>lora_config = LoraConfig(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r=8,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lora_alpha=16,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target_modules=["q_proj", "v_proj"],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lora_dropout=0.1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1CDA89-7AD5-AD86-E69C-2AF9C4F67784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C030-D602-01D6-5B09-F9C971DA765F}"/>
              </a:ext>
            </a:extLst>
          </p:cNvPr>
          <p:cNvSpPr/>
          <p:nvPr/>
        </p:nvSpPr>
        <p:spPr>
          <a:xfrm>
            <a:off x="399803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tx1"/>
                </a:solidFill>
              </a:rPr>
              <a:t>LoRA</a:t>
            </a:r>
            <a:r>
              <a:rPr lang="en-US" sz="1400" b="1">
                <a:solidFill>
                  <a:schemeClr val="tx1"/>
                </a:solidFill>
              </a:rPr>
              <a:t> fine tuning parameters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2236F6-E663-FEC8-0354-6667A38D22D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EAB7B2-54C0-BC3E-844D-BB5E80890983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BD6763-FDCD-8AB7-05EB-231E67D16BDF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B2338E-7C10-DEA1-C445-0D8269DB42CB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1C7E04E-1EB2-12B9-6299-E55050C9D4E4}"/>
              </a:ext>
            </a:extLst>
          </p:cNvPr>
          <p:cNvSpPr/>
          <p:nvPr/>
        </p:nvSpPr>
        <p:spPr>
          <a:xfrm flipV="1">
            <a:off x="1719769" y="3809685"/>
            <a:ext cx="1375508" cy="217658"/>
          </a:xfrm>
          <a:prstGeom prst="triangl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110558-CDF6-CB38-7EA5-500E8032CC0F}"/>
              </a:ext>
            </a:extLst>
          </p:cNvPr>
          <p:cNvSpPr/>
          <p:nvPr/>
        </p:nvSpPr>
        <p:spPr>
          <a:xfrm>
            <a:off x="425910" y="4196083"/>
            <a:ext cx="4146089" cy="6408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All params: 		</a:t>
            </a:r>
            <a:r>
              <a:rPr lang="en-US" sz="1400" dirty="0">
                <a:solidFill>
                  <a:schemeClr val="tx1"/>
                </a:solidFill>
              </a:rPr>
              <a:t>6,914,297,856</a:t>
            </a:r>
            <a:endParaRPr lang="en-US" sz="14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Trainable params: 	</a:t>
            </a:r>
            <a:r>
              <a:rPr lang="en-US" sz="1400" dirty="0">
                <a:solidFill>
                  <a:schemeClr val="tx1"/>
                </a:solidFill>
              </a:rPr>
              <a:t>3,932,160 (0.057%)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6D7871-62EE-ECAE-B034-225F72FCBD9B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4236977"/>
            <a:ext cx="217658" cy="217658"/>
            <a:chOff x="982662" y="1847850"/>
            <a:chExt cx="269875" cy="269875"/>
          </a:xfrm>
        </p:grpSpPr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98276F3B-5E80-63E5-E017-5D090F1E3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40F0B536-DF30-F8E6-7883-763219B55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BBE0B4-03AA-AA3A-6C8D-56B4037BE078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4463374"/>
            <a:ext cx="217658" cy="217658"/>
            <a:chOff x="982662" y="1847850"/>
            <a:chExt cx="269875" cy="269875"/>
          </a:xfrm>
        </p:grpSpPr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63B0F2EE-2C39-8097-1D40-ADF7CCE0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042C80E5-7D5D-6AE6-B4E0-64601AF6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289FE-995C-2FB4-9153-4DA4E66A0A89}"/>
              </a:ext>
            </a:extLst>
          </p:cNvPr>
          <p:cNvCxnSpPr>
            <a:cxnSpLocks/>
          </p:cNvCxnSpPr>
          <p:nvPr/>
        </p:nvCxnSpPr>
        <p:spPr>
          <a:xfrm>
            <a:off x="4659538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455F902-43CA-E73A-2FC4-BA02679256A0}"/>
              </a:ext>
            </a:extLst>
          </p:cNvPr>
          <p:cNvSpPr/>
          <p:nvPr/>
        </p:nvSpPr>
        <p:spPr>
          <a:xfrm>
            <a:off x="4659538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Labels used for fine-tuning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E57CC7-35F5-6E3B-E053-CC163B1D10C0}"/>
              </a:ext>
            </a:extLst>
          </p:cNvPr>
          <p:cNvGrpSpPr/>
          <p:nvPr/>
        </p:nvGrpSpPr>
        <p:grpSpPr>
          <a:xfrm>
            <a:off x="7017018" y="3030250"/>
            <a:ext cx="646935" cy="647535"/>
            <a:chOff x="6901801" y="3179703"/>
            <a:chExt cx="646935" cy="64753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8207D2-CA0E-B421-D67A-33D43A3A26C5}"/>
                </a:ext>
              </a:extLst>
            </p:cNvPr>
            <p:cNvSpPr/>
            <p:nvPr/>
          </p:nvSpPr>
          <p:spPr>
            <a:xfrm>
              <a:off x="6953159" y="3550116"/>
              <a:ext cx="233035" cy="173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vs</a:t>
              </a:r>
            </a:p>
          </p:txBody>
        </p:sp>
        <p:grpSp>
          <p:nvGrpSpPr>
            <p:cNvPr id="16" name="bcgIcons_Energy, Lightning Bolt, Power ">
              <a:extLst>
                <a:ext uri="{FF2B5EF4-FFF2-40B4-BE49-F238E27FC236}">
                  <a16:creationId xmlns:a16="http://schemas.microsoft.com/office/drawing/2014/main" id="{35B09EA0-1AB8-2777-713E-4D3CDF62160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1801" y="3179703"/>
              <a:ext cx="646935" cy="647535"/>
              <a:chOff x="1682" y="0"/>
              <a:chExt cx="4316" cy="4320"/>
            </a:xfrm>
          </p:grpSpPr>
          <p:sp>
            <p:nvSpPr>
              <p:cNvPr id="17" name="AutoShape 45">
                <a:extLst>
                  <a:ext uri="{FF2B5EF4-FFF2-40B4-BE49-F238E27FC236}">
                    <a16:creationId xmlns:a16="http://schemas.microsoft.com/office/drawing/2014/main" id="{2D148D79-56D3-2257-2001-5AD3379392C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502E13D4-4124-4CDE-5F7F-879F12521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6" y="424"/>
                <a:ext cx="1875" cy="3489"/>
              </a:xfrm>
              <a:custGeom>
                <a:avLst/>
                <a:gdLst>
                  <a:gd name="T0" fmla="*/ 672 w 1001"/>
                  <a:gd name="T1" fmla="*/ 44 h 1861"/>
                  <a:gd name="T2" fmla="*/ 552 w 1001"/>
                  <a:gd name="T3" fmla="*/ 778 h 1861"/>
                  <a:gd name="T4" fmla="*/ 957 w 1001"/>
                  <a:gd name="T5" fmla="*/ 666 h 1861"/>
                  <a:gd name="T6" fmla="*/ 332 w 1001"/>
                  <a:gd name="T7" fmla="*/ 1817 h 1861"/>
                  <a:gd name="T8" fmla="*/ 452 w 1001"/>
                  <a:gd name="T9" fmla="*/ 1085 h 1861"/>
                  <a:gd name="T10" fmla="*/ 47 w 1001"/>
                  <a:gd name="T11" fmla="*/ 1195 h 1861"/>
                  <a:gd name="T12" fmla="*/ 672 w 1001"/>
                  <a:gd name="T13" fmla="*/ 44 h 1861"/>
                  <a:gd name="T14" fmla="*/ 957 w 1001"/>
                  <a:gd name="T15" fmla="*/ 666 h 1861"/>
                  <a:gd name="T16" fmla="*/ 957 w 1001"/>
                  <a:gd name="T17" fmla="*/ 666 h 1861"/>
                  <a:gd name="T18" fmla="*/ 672 w 1001"/>
                  <a:gd name="T19" fmla="*/ 0 h 1861"/>
                  <a:gd name="T20" fmla="*/ 634 w 1001"/>
                  <a:gd name="T21" fmla="*/ 23 h 1861"/>
                  <a:gd name="T22" fmla="*/ 9 w 1001"/>
                  <a:gd name="T23" fmla="*/ 1174 h 1861"/>
                  <a:gd name="T24" fmla="*/ 13 w 1001"/>
                  <a:gd name="T25" fmla="*/ 1222 h 1861"/>
                  <a:gd name="T26" fmla="*/ 47 w 1001"/>
                  <a:gd name="T27" fmla="*/ 1239 h 1861"/>
                  <a:gd name="T28" fmla="*/ 59 w 1001"/>
                  <a:gd name="T29" fmla="*/ 1237 h 1861"/>
                  <a:gd name="T30" fmla="*/ 397 w 1001"/>
                  <a:gd name="T31" fmla="*/ 1145 h 1861"/>
                  <a:gd name="T32" fmla="*/ 288 w 1001"/>
                  <a:gd name="T33" fmla="*/ 1810 h 1861"/>
                  <a:gd name="T34" fmla="*/ 318 w 1001"/>
                  <a:gd name="T35" fmla="*/ 1858 h 1861"/>
                  <a:gd name="T36" fmla="*/ 332 w 1001"/>
                  <a:gd name="T37" fmla="*/ 1861 h 1861"/>
                  <a:gd name="T38" fmla="*/ 371 w 1001"/>
                  <a:gd name="T39" fmla="*/ 1838 h 1861"/>
                  <a:gd name="T40" fmla="*/ 995 w 1001"/>
                  <a:gd name="T41" fmla="*/ 688 h 1861"/>
                  <a:gd name="T42" fmla="*/ 1001 w 1001"/>
                  <a:gd name="T43" fmla="*/ 666 h 1861"/>
                  <a:gd name="T44" fmla="*/ 959 w 1001"/>
                  <a:gd name="T45" fmla="*/ 622 h 1861"/>
                  <a:gd name="T46" fmla="*/ 957 w 1001"/>
                  <a:gd name="T47" fmla="*/ 622 h 1861"/>
                  <a:gd name="T48" fmla="*/ 954 w 1001"/>
                  <a:gd name="T49" fmla="*/ 622 h 1861"/>
                  <a:gd name="T50" fmla="*/ 944 w 1001"/>
                  <a:gd name="T51" fmla="*/ 624 h 1861"/>
                  <a:gd name="T52" fmla="*/ 607 w 1001"/>
                  <a:gd name="T53" fmla="*/ 717 h 1861"/>
                  <a:gd name="T54" fmla="*/ 716 w 1001"/>
                  <a:gd name="T55" fmla="*/ 51 h 1861"/>
                  <a:gd name="T56" fmla="*/ 687 w 1001"/>
                  <a:gd name="T57" fmla="*/ 2 h 1861"/>
                  <a:gd name="T58" fmla="*/ 672 w 1001"/>
                  <a:gd name="T59" fmla="*/ 0 h 1861"/>
                  <a:gd name="T60" fmla="*/ 672 w 1001"/>
                  <a:gd name="T61" fmla="*/ 88 h 1861"/>
                  <a:gd name="T62" fmla="*/ 672 w 1001"/>
                  <a:gd name="T63" fmla="*/ 88 h 1861"/>
                  <a:gd name="T64" fmla="*/ 672 w 1001"/>
                  <a:gd name="T65" fmla="*/ 88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1" h="1861">
                    <a:moveTo>
                      <a:pt x="672" y="44"/>
                    </a:moveTo>
                    <a:cubicBezTo>
                      <a:pt x="552" y="778"/>
                      <a:pt x="552" y="778"/>
                      <a:pt x="552" y="778"/>
                    </a:cubicBezTo>
                    <a:cubicBezTo>
                      <a:pt x="957" y="666"/>
                      <a:pt x="957" y="666"/>
                      <a:pt x="957" y="666"/>
                    </a:cubicBezTo>
                    <a:cubicBezTo>
                      <a:pt x="332" y="1817"/>
                      <a:pt x="332" y="1817"/>
                      <a:pt x="332" y="1817"/>
                    </a:cubicBezTo>
                    <a:cubicBezTo>
                      <a:pt x="452" y="1085"/>
                      <a:pt x="452" y="1085"/>
                      <a:pt x="452" y="1085"/>
                    </a:cubicBezTo>
                    <a:cubicBezTo>
                      <a:pt x="47" y="1195"/>
                      <a:pt x="47" y="1195"/>
                      <a:pt x="47" y="1195"/>
                    </a:cubicBezTo>
                    <a:cubicBezTo>
                      <a:pt x="672" y="44"/>
                      <a:pt x="672" y="44"/>
                      <a:pt x="672" y="44"/>
                    </a:cubicBezTo>
                    <a:moveTo>
                      <a:pt x="957" y="666"/>
                    </a:moveTo>
                    <a:cubicBezTo>
                      <a:pt x="957" y="666"/>
                      <a:pt x="957" y="666"/>
                      <a:pt x="957" y="666"/>
                    </a:cubicBezTo>
                    <a:moveTo>
                      <a:pt x="672" y="0"/>
                    </a:moveTo>
                    <a:cubicBezTo>
                      <a:pt x="657" y="0"/>
                      <a:pt x="642" y="9"/>
                      <a:pt x="634" y="23"/>
                    </a:cubicBezTo>
                    <a:cubicBezTo>
                      <a:pt x="9" y="1174"/>
                      <a:pt x="9" y="1174"/>
                      <a:pt x="9" y="1174"/>
                    </a:cubicBezTo>
                    <a:cubicBezTo>
                      <a:pt x="0" y="1189"/>
                      <a:pt x="2" y="1208"/>
                      <a:pt x="13" y="1222"/>
                    </a:cubicBezTo>
                    <a:cubicBezTo>
                      <a:pt x="21" y="1233"/>
                      <a:pt x="34" y="1239"/>
                      <a:pt x="47" y="1239"/>
                    </a:cubicBezTo>
                    <a:cubicBezTo>
                      <a:pt x="51" y="1239"/>
                      <a:pt x="55" y="1238"/>
                      <a:pt x="59" y="1237"/>
                    </a:cubicBezTo>
                    <a:cubicBezTo>
                      <a:pt x="397" y="1145"/>
                      <a:pt x="397" y="1145"/>
                      <a:pt x="397" y="1145"/>
                    </a:cubicBezTo>
                    <a:cubicBezTo>
                      <a:pt x="288" y="1810"/>
                      <a:pt x="288" y="1810"/>
                      <a:pt x="288" y="1810"/>
                    </a:cubicBezTo>
                    <a:cubicBezTo>
                      <a:pt x="285" y="1831"/>
                      <a:pt x="297" y="1851"/>
                      <a:pt x="318" y="1858"/>
                    </a:cubicBezTo>
                    <a:cubicBezTo>
                      <a:pt x="322" y="1860"/>
                      <a:pt x="327" y="1861"/>
                      <a:pt x="332" y="1861"/>
                    </a:cubicBezTo>
                    <a:cubicBezTo>
                      <a:pt x="348" y="1861"/>
                      <a:pt x="363" y="1852"/>
                      <a:pt x="371" y="1838"/>
                    </a:cubicBezTo>
                    <a:cubicBezTo>
                      <a:pt x="995" y="688"/>
                      <a:pt x="995" y="688"/>
                      <a:pt x="995" y="688"/>
                    </a:cubicBezTo>
                    <a:cubicBezTo>
                      <a:pt x="999" y="681"/>
                      <a:pt x="1001" y="674"/>
                      <a:pt x="1001" y="666"/>
                    </a:cubicBezTo>
                    <a:cubicBezTo>
                      <a:pt x="1001" y="642"/>
                      <a:pt x="982" y="623"/>
                      <a:pt x="959" y="622"/>
                    </a:cubicBezTo>
                    <a:cubicBezTo>
                      <a:pt x="958" y="622"/>
                      <a:pt x="958" y="622"/>
                      <a:pt x="957" y="622"/>
                    </a:cubicBezTo>
                    <a:cubicBezTo>
                      <a:pt x="956" y="622"/>
                      <a:pt x="955" y="622"/>
                      <a:pt x="954" y="622"/>
                    </a:cubicBezTo>
                    <a:cubicBezTo>
                      <a:pt x="950" y="622"/>
                      <a:pt x="947" y="623"/>
                      <a:pt x="944" y="624"/>
                    </a:cubicBezTo>
                    <a:cubicBezTo>
                      <a:pt x="607" y="717"/>
                      <a:pt x="607" y="717"/>
                      <a:pt x="607" y="717"/>
                    </a:cubicBezTo>
                    <a:cubicBezTo>
                      <a:pt x="716" y="51"/>
                      <a:pt x="716" y="51"/>
                      <a:pt x="716" y="51"/>
                    </a:cubicBezTo>
                    <a:cubicBezTo>
                      <a:pt x="719" y="30"/>
                      <a:pt x="707" y="9"/>
                      <a:pt x="687" y="2"/>
                    </a:cubicBezTo>
                    <a:cubicBezTo>
                      <a:pt x="682" y="1"/>
                      <a:pt x="677" y="0"/>
                      <a:pt x="672" y="0"/>
                    </a:cubicBezTo>
                    <a:close/>
                    <a:moveTo>
                      <a:pt x="672" y="88"/>
                    </a:moveTo>
                    <a:cubicBezTo>
                      <a:pt x="672" y="88"/>
                      <a:pt x="672" y="88"/>
                      <a:pt x="672" y="88"/>
                    </a:cubicBezTo>
                    <a:cubicBezTo>
                      <a:pt x="672" y="88"/>
                      <a:pt x="672" y="88"/>
                      <a:pt x="672" y="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E79F265B-6423-E099-B9B7-6571DEF8F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953"/>
                <a:ext cx="1390" cy="2431"/>
              </a:xfrm>
              <a:custGeom>
                <a:avLst/>
                <a:gdLst>
                  <a:gd name="T0" fmla="*/ 529 w 1390"/>
                  <a:gd name="T1" fmla="*/ 2431 h 2431"/>
                  <a:gd name="T2" fmla="*/ 709 w 1390"/>
                  <a:gd name="T3" fmla="*/ 1395 h 2431"/>
                  <a:gd name="T4" fmla="*/ 0 w 1390"/>
                  <a:gd name="T5" fmla="*/ 1586 h 2431"/>
                  <a:gd name="T6" fmla="*/ 862 w 1390"/>
                  <a:gd name="T7" fmla="*/ 0 h 2431"/>
                  <a:gd name="T8" fmla="*/ 682 w 1390"/>
                  <a:gd name="T9" fmla="*/ 1033 h 2431"/>
                  <a:gd name="T10" fmla="*/ 1390 w 1390"/>
                  <a:gd name="T11" fmla="*/ 843 h 2431"/>
                  <a:gd name="T12" fmla="*/ 529 w 1390"/>
                  <a:gd name="T13" fmla="*/ 2431 h 2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0" h="2431">
                    <a:moveTo>
                      <a:pt x="529" y="2431"/>
                    </a:moveTo>
                    <a:lnTo>
                      <a:pt x="709" y="1395"/>
                    </a:lnTo>
                    <a:lnTo>
                      <a:pt x="0" y="1586"/>
                    </a:lnTo>
                    <a:lnTo>
                      <a:pt x="862" y="0"/>
                    </a:lnTo>
                    <a:lnTo>
                      <a:pt x="682" y="1033"/>
                    </a:lnTo>
                    <a:lnTo>
                      <a:pt x="1390" y="843"/>
                    </a:lnTo>
                    <a:lnTo>
                      <a:pt x="529" y="243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D39E0-F290-24EE-752D-F4857F2BA31F}"/>
              </a:ext>
            </a:extLst>
          </p:cNvPr>
          <p:cNvSpPr/>
          <p:nvPr/>
        </p:nvSpPr>
        <p:spPr>
          <a:xfrm>
            <a:off x="4857781" y="2345548"/>
            <a:ext cx="447252" cy="1936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0FBE0-F34B-5C8F-BB5B-7C7CA97A2F7B}"/>
              </a:ext>
            </a:extLst>
          </p:cNvPr>
          <p:cNvSpPr/>
          <p:nvPr/>
        </p:nvSpPr>
        <p:spPr>
          <a:xfrm>
            <a:off x="5364447" y="2345548"/>
            <a:ext cx="961894" cy="19365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9260CC-0450-AFC2-CE48-C9C906018DD2}"/>
              </a:ext>
            </a:extLst>
          </p:cNvPr>
          <p:cNvSpPr/>
          <p:nvPr/>
        </p:nvSpPr>
        <p:spPr>
          <a:xfrm>
            <a:off x="4857781" y="3914336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792BC2-17C1-9307-1933-33C0F43C8D88}"/>
              </a:ext>
            </a:extLst>
          </p:cNvPr>
          <p:cNvSpPr/>
          <p:nvPr/>
        </p:nvSpPr>
        <p:spPr>
          <a:xfrm>
            <a:off x="5364447" y="391433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7F3549-7B75-B684-7FF6-7D2F9EBF63A0}"/>
              </a:ext>
            </a:extLst>
          </p:cNvPr>
          <p:cNvSpPr/>
          <p:nvPr/>
        </p:nvSpPr>
        <p:spPr>
          <a:xfrm>
            <a:off x="6385755" y="3914336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E7081-A13A-002E-7683-44F837CE8BCD}"/>
              </a:ext>
            </a:extLst>
          </p:cNvPr>
          <p:cNvSpPr/>
          <p:nvPr/>
        </p:nvSpPr>
        <p:spPr>
          <a:xfrm>
            <a:off x="4857781" y="4149490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EDED8F-D746-BFAB-02E2-2A60E3FD0C3F}"/>
              </a:ext>
            </a:extLst>
          </p:cNvPr>
          <p:cNvSpPr/>
          <p:nvPr/>
        </p:nvSpPr>
        <p:spPr>
          <a:xfrm>
            <a:off x="5878348" y="4149489"/>
            <a:ext cx="1087627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2CE392-010F-5D85-6CF3-908E076F450C}"/>
              </a:ext>
            </a:extLst>
          </p:cNvPr>
          <p:cNvSpPr/>
          <p:nvPr/>
        </p:nvSpPr>
        <p:spPr>
          <a:xfrm>
            <a:off x="4857781" y="4386163"/>
            <a:ext cx="447252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True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47C14D-EBC8-B9FC-DCDF-B297F89BE347}"/>
              </a:ext>
            </a:extLst>
          </p:cNvPr>
          <p:cNvSpPr/>
          <p:nvPr/>
        </p:nvSpPr>
        <p:spPr>
          <a:xfrm>
            <a:off x="4857781" y="2623961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23B2DB-CA77-1FE1-C63E-06E0083AB1D7}"/>
              </a:ext>
            </a:extLst>
          </p:cNvPr>
          <p:cNvSpPr/>
          <p:nvPr/>
        </p:nvSpPr>
        <p:spPr>
          <a:xfrm>
            <a:off x="5364447" y="2623961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7E4BC-797F-8702-081F-C21053B98C55}"/>
              </a:ext>
            </a:extLst>
          </p:cNvPr>
          <p:cNvSpPr/>
          <p:nvPr/>
        </p:nvSpPr>
        <p:spPr>
          <a:xfrm>
            <a:off x="6385755" y="2623961"/>
            <a:ext cx="580220" cy="19365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CA0808-D004-2EDF-E76F-6BFF071E87FF}"/>
              </a:ext>
            </a:extLst>
          </p:cNvPr>
          <p:cNvCxnSpPr/>
          <p:nvPr/>
        </p:nvCxnSpPr>
        <p:spPr>
          <a:xfrm>
            <a:off x="4857781" y="2576079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5A2E86-9784-2DBA-C7B3-2AE102004301}"/>
              </a:ext>
            </a:extLst>
          </p:cNvPr>
          <p:cNvGrpSpPr/>
          <p:nvPr/>
        </p:nvGrpSpPr>
        <p:grpSpPr>
          <a:xfrm>
            <a:off x="4857781" y="2890052"/>
            <a:ext cx="2108194" cy="428806"/>
            <a:chOff x="4659538" y="3022234"/>
            <a:chExt cx="2129276" cy="54521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F10864-3471-BC8C-01E3-63906B9AC4C0}"/>
                </a:ext>
              </a:extLst>
            </p:cNvPr>
            <p:cNvSpPr/>
            <p:nvPr/>
          </p:nvSpPr>
          <p:spPr>
            <a:xfrm>
              <a:off x="4659538" y="3022234"/>
              <a:ext cx="451724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Does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0F1854-EDCC-A187-66E1-3B6CE87F4B6E}"/>
                </a:ext>
              </a:extLst>
            </p:cNvPr>
            <p:cNvSpPr/>
            <p:nvPr/>
          </p:nvSpPr>
          <p:spPr>
            <a:xfrm>
              <a:off x="5171271" y="3022234"/>
              <a:ext cx="971513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interleukin-34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C94F52-5A30-1469-20DA-D06FECC79AF9}"/>
                </a:ext>
              </a:extLst>
            </p:cNvPr>
            <p:cNvSpPr/>
            <p:nvPr/>
          </p:nvSpPr>
          <p:spPr>
            <a:xfrm>
              <a:off x="6202792" y="3022234"/>
              <a:ext cx="586022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induce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C84634-815B-712A-4773-187F97B1CAC7}"/>
                </a:ext>
              </a:extLst>
            </p:cNvPr>
            <p:cNvSpPr/>
            <p:nvPr/>
          </p:nvSpPr>
          <p:spPr>
            <a:xfrm>
              <a:off x="4659538" y="3321224"/>
              <a:ext cx="971513" cy="246221"/>
            </a:xfrm>
            <a:prstGeom prst="rect">
              <a:avLst/>
            </a:prstGeom>
            <a:solidFill>
              <a:srgbClr val="3735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Cc-chemokine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EEFDC8-CD0E-582E-1702-3AC292DAD112}"/>
              </a:ext>
            </a:extLst>
          </p:cNvPr>
          <p:cNvCxnSpPr/>
          <p:nvPr/>
        </p:nvCxnSpPr>
        <p:spPr>
          <a:xfrm>
            <a:off x="4857781" y="2847686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344350-E760-910E-634B-D059633F7D34}"/>
              </a:ext>
            </a:extLst>
          </p:cNvPr>
          <p:cNvCxnSpPr/>
          <p:nvPr/>
        </p:nvCxnSpPr>
        <p:spPr>
          <a:xfrm>
            <a:off x="4857781" y="3357869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311D17F-A8AF-B2B5-8D52-C62EAD21124A}"/>
              </a:ext>
            </a:extLst>
          </p:cNvPr>
          <p:cNvSpPr/>
          <p:nvPr/>
        </p:nvSpPr>
        <p:spPr>
          <a:xfrm>
            <a:off x="4857781" y="3397716"/>
            <a:ext cx="447251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DA9F1-FDFC-4F41-716F-B6B3CB38466E}"/>
              </a:ext>
            </a:extLst>
          </p:cNvPr>
          <p:cNvSpPr/>
          <p:nvPr/>
        </p:nvSpPr>
        <p:spPr>
          <a:xfrm>
            <a:off x="5364447" y="339771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C36BD1-BF13-2C8A-372E-A6C39F479F7C}"/>
              </a:ext>
            </a:extLst>
          </p:cNvPr>
          <p:cNvSpPr/>
          <p:nvPr/>
        </p:nvSpPr>
        <p:spPr>
          <a:xfrm>
            <a:off x="6385755" y="3397716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D43B43-11D4-6F39-255D-DCE6B012D92B}"/>
              </a:ext>
            </a:extLst>
          </p:cNvPr>
          <p:cNvSpPr/>
          <p:nvPr/>
        </p:nvSpPr>
        <p:spPr>
          <a:xfrm>
            <a:off x="4857781" y="3632870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A5928D-4A39-EA8A-0449-9FD201BE5537}"/>
              </a:ext>
            </a:extLst>
          </p:cNvPr>
          <p:cNvSpPr/>
          <p:nvPr/>
        </p:nvSpPr>
        <p:spPr>
          <a:xfrm>
            <a:off x="5878348" y="3632870"/>
            <a:ext cx="1087627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C359C8-25BF-698C-16FB-F1778F5EA69C}"/>
              </a:ext>
            </a:extLst>
          </p:cNvPr>
          <p:cNvCxnSpPr/>
          <p:nvPr/>
        </p:nvCxnSpPr>
        <p:spPr>
          <a:xfrm>
            <a:off x="4857781" y="3874490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AB93A732-AF68-44D8-8CFE-6DB1731BB06D}"/>
              </a:ext>
            </a:extLst>
          </p:cNvPr>
          <p:cNvSpPr/>
          <p:nvPr/>
        </p:nvSpPr>
        <p:spPr>
          <a:xfrm>
            <a:off x="4571999" y="2345548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58DD8DD-98DA-324A-CECE-F15A126192FF}"/>
              </a:ext>
            </a:extLst>
          </p:cNvPr>
          <p:cNvSpPr/>
          <p:nvPr/>
        </p:nvSpPr>
        <p:spPr>
          <a:xfrm>
            <a:off x="4571999" y="2623967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55220F9-932A-D95A-7210-16798C4FBE37}"/>
              </a:ext>
            </a:extLst>
          </p:cNvPr>
          <p:cNvSpPr/>
          <p:nvPr/>
        </p:nvSpPr>
        <p:spPr>
          <a:xfrm>
            <a:off x="4571999" y="2895604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2504FDE-B13A-C8EE-2CDE-C10967B99B5C}"/>
              </a:ext>
            </a:extLst>
          </p:cNvPr>
          <p:cNvSpPr/>
          <p:nvPr/>
        </p:nvSpPr>
        <p:spPr>
          <a:xfrm>
            <a:off x="4571999" y="3397716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4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274CC1A-9C83-7AFD-8F42-BE1BEF501292}"/>
              </a:ext>
            </a:extLst>
          </p:cNvPr>
          <p:cNvSpPr/>
          <p:nvPr/>
        </p:nvSpPr>
        <p:spPr>
          <a:xfrm>
            <a:off x="4571999" y="3914336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5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406D698-959E-D3AC-6C73-744BB85C11D2}"/>
              </a:ext>
            </a:extLst>
          </p:cNvPr>
          <p:cNvSpPr/>
          <p:nvPr/>
        </p:nvSpPr>
        <p:spPr>
          <a:xfrm>
            <a:off x="7343933" y="2345548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B0B1669-F994-4454-6B7C-9F87938388B0}"/>
              </a:ext>
            </a:extLst>
          </p:cNvPr>
          <p:cNvSpPr/>
          <p:nvPr/>
        </p:nvSpPr>
        <p:spPr>
          <a:xfrm>
            <a:off x="7607595" y="2345542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DEDC71F-6E12-ADB0-B848-EAD45FC034C7}"/>
              </a:ext>
            </a:extLst>
          </p:cNvPr>
          <p:cNvSpPr/>
          <p:nvPr/>
        </p:nvSpPr>
        <p:spPr>
          <a:xfrm>
            <a:off x="7607594" y="2603008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2AF2227-9C85-5B49-4604-EDADC3730D2D}"/>
              </a:ext>
            </a:extLst>
          </p:cNvPr>
          <p:cNvSpPr/>
          <p:nvPr/>
        </p:nvSpPr>
        <p:spPr>
          <a:xfrm>
            <a:off x="7607595" y="2860474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DE1BC5F-C597-92C0-8EDF-08FD975DB9DF}"/>
              </a:ext>
            </a:extLst>
          </p:cNvPr>
          <p:cNvSpPr/>
          <p:nvPr/>
        </p:nvSpPr>
        <p:spPr>
          <a:xfrm>
            <a:off x="7607595" y="337540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55B2C8F-0F57-910A-22E5-B2E54790A854}"/>
              </a:ext>
            </a:extLst>
          </p:cNvPr>
          <p:cNvSpPr/>
          <p:nvPr/>
        </p:nvSpPr>
        <p:spPr>
          <a:xfrm>
            <a:off x="7607595" y="3117940"/>
            <a:ext cx="1087627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8689EC-751F-D10C-104A-7D24F6635EB8}"/>
              </a:ext>
            </a:extLst>
          </p:cNvPr>
          <p:cNvSpPr/>
          <p:nvPr/>
        </p:nvSpPr>
        <p:spPr>
          <a:xfrm>
            <a:off x="7607595" y="3632871"/>
            <a:ext cx="447252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True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AC056B4-40A2-557A-6CF8-8C858673FCB3}"/>
              </a:ext>
            </a:extLst>
          </p:cNvPr>
          <p:cNvSpPr/>
          <p:nvPr/>
        </p:nvSpPr>
        <p:spPr>
          <a:xfrm>
            <a:off x="7822621" y="4712726"/>
            <a:ext cx="595293" cy="248436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Label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7023CF1-E641-0404-1AEA-E78908B1E2CE}"/>
              </a:ext>
            </a:extLst>
          </p:cNvPr>
          <p:cNvSpPr/>
          <p:nvPr/>
        </p:nvSpPr>
        <p:spPr>
          <a:xfrm>
            <a:off x="7194032" y="4712725"/>
            <a:ext cx="525983" cy="248436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Input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4849CF0-A21B-FD1A-1D40-94F9EF1EB9F2}"/>
              </a:ext>
            </a:extLst>
          </p:cNvPr>
          <p:cNvSpPr/>
          <p:nvPr/>
        </p:nvSpPr>
        <p:spPr>
          <a:xfrm>
            <a:off x="4503952" y="2238375"/>
            <a:ext cx="2551869" cy="2598566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5CEB61F-D119-4B39-6D85-72A263E43D7C}"/>
              </a:ext>
            </a:extLst>
          </p:cNvPr>
          <p:cNvSpPr/>
          <p:nvPr/>
        </p:nvSpPr>
        <p:spPr>
          <a:xfrm>
            <a:off x="5184653" y="4680000"/>
            <a:ext cx="1190466" cy="266587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Selected</a:t>
            </a:r>
          </a:p>
        </p:txBody>
      </p:sp>
      <p:sp>
        <p:nvSpPr>
          <p:cNvPr id="123" name="Slide Number Placeholder 2">
            <a:extLst>
              <a:ext uri="{FF2B5EF4-FFF2-40B4-BE49-F238E27FC236}">
                <a16:creationId xmlns:a16="http://schemas.microsoft.com/office/drawing/2014/main" id="{B4EDDE1F-AEB9-051E-3A91-0A710AAD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23820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2BD2C-695B-3841-4F6C-5B50FB9F0BA4}"/>
              </a:ext>
            </a:extLst>
          </p:cNvPr>
          <p:cNvSpPr/>
          <p:nvPr/>
        </p:nvSpPr>
        <p:spPr>
          <a:xfrm>
            <a:off x="4443708" y="1758889"/>
            <a:ext cx="4251514" cy="32893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6900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Each part of the question was used as label to train the model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D75B0E21-E497-5435-58A5-9E248EC58BA1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61AF0CE8-31E5-60EC-D273-FB0A3463CB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F44FF4-8378-5F90-6C08-327D1D3C4DA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5A6C9E48-272E-587C-7E9A-49A36DB78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C554B057-D1E1-CF49-F8D2-579D6222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88CE6-5883-2CB0-F768-5944336B20B8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E478B-ED07-DBC9-11D1-69F8FF66A7B9}"/>
              </a:ext>
            </a:extLst>
          </p:cNvPr>
          <p:cNvSpPr/>
          <p:nvPr/>
        </p:nvSpPr>
        <p:spPr>
          <a:xfrm>
            <a:off x="446596" y="2402118"/>
            <a:ext cx="3921854" cy="14814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noProof="1">
                <a:solidFill>
                  <a:schemeClr val="tx1"/>
                </a:solidFill>
              </a:rPr>
              <a:t>lora_config = LoraConfig(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r=8,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lora_alpha=16,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target_modules=["q_proj", "v_proj"],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    lora_dropout=0.1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1CDA89-7AD5-AD86-E69C-2AF9C4F67784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952C030-D602-01D6-5B09-F9C971DA765F}"/>
              </a:ext>
            </a:extLst>
          </p:cNvPr>
          <p:cNvSpPr/>
          <p:nvPr/>
        </p:nvSpPr>
        <p:spPr>
          <a:xfrm>
            <a:off x="399803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err="1">
                <a:solidFill>
                  <a:schemeClr val="tx1"/>
                </a:solidFill>
              </a:rPr>
              <a:t>LoRA</a:t>
            </a:r>
            <a:r>
              <a:rPr lang="en-US" sz="1400" b="1">
                <a:solidFill>
                  <a:schemeClr val="tx1"/>
                </a:solidFill>
              </a:rPr>
              <a:t> fine tuning parameters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7C29B5-BF75-1354-F331-A4B82E2A2888}"/>
              </a:ext>
            </a:extLst>
          </p:cNvPr>
          <p:cNvCxnSpPr>
            <a:cxnSpLocks/>
          </p:cNvCxnSpPr>
          <p:nvPr/>
        </p:nvCxnSpPr>
        <p:spPr>
          <a:xfrm>
            <a:off x="4659538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172115F-FD81-FC07-25CB-598AFFDCAE33}"/>
              </a:ext>
            </a:extLst>
          </p:cNvPr>
          <p:cNvSpPr/>
          <p:nvPr/>
        </p:nvSpPr>
        <p:spPr>
          <a:xfrm>
            <a:off x="4659538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Labels used for fine-tuning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2236F6-E663-FEC8-0354-6667A38D22D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EAB7B2-54C0-BC3E-844D-BB5E80890983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BD6763-FDCD-8AB7-05EB-231E67D16BDF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B2338E-7C10-DEA1-C445-0D8269DB42CB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1C7E04E-1EB2-12B9-6299-E55050C9D4E4}"/>
              </a:ext>
            </a:extLst>
          </p:cNvPr>
          <p:cNvSpPr/>
          <p:nvPr/>
        </p:nvSpPr>
        <p:spPr>
          <a:xfrm flipV="1">
            <a:off x="1719769" y="3809685"/>
            <a:ext cx="1375508" cy="217658"/>
          </a:xfrm>
          <a:prstGeom prst="triangl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110558-CDF6-CB38-7EA5-500E8032CC0F}"/>
              </a:ext>
            </a:extLst>
          </p:cNvPr>
          <p:cNvSpPr/>
          <p:nvPr/>
        </p:nvSpPr>
        <p:spPr>
          <a:xfrm>
            <a:off x="425910" y="4196083"/>
            <a:ext cx="4146089" cy="6408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All params: 		</a:t>
            </a:r>
            <a:r>
              <a:rPr lang="en-US" sz="1400" dirty="0">
                <a:solidFill>
                  <a:schemeClr val="tx1"/>
                </a:solidFill>
              </a:rPr>
              <a:t>6,914,297,856</a:t>
            </a:r>
            <a:endParaRPr lang="en-US" sz="14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Trainable params: 	</a:t>
            </a:r>
            <a:r>
              <a:rPr lang="en-US" sz="1400" dirty="0">
                <a:solidFill>
                  <a:schemeClr val="tx1"/>
                </a:solidFill>
              </a:rPr>
              <a:t>3,932,160 (0.057%)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6D7871-62EE-ECAE-B034-225F72FCBD9B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4236977"/>
            <a:ext cx="217658" cy="217658"/>
            <a:chOff x="982662" y="1847850"/>
            <a:chExt cx="269875" cy="269875"/>
          </a:xfrm>
        </p:grpSpPr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98276F3B-5E80-63E5-E017-5D090F1E3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40F0B536-DF30-F8E6-7883-763219B55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BBE0B4-03AA-AA3A-6C8D-56B4037BE078}"/>
              </a:ext>
            </a:extLst>
          </p:cNvPr>
          <p:cNvGrpSpPr>
            <a:grpSpLocks noChangeAspect="1"/>
          </p:cNvGrpSpPr>
          <p:nvPr/>
        </p:nvGrpSpPr>
        <p:grpSpPr>
          <a:xfrm>
            <a:off x="430106" y="4463374"/>
            <a:ext cx="217658" cy="217658"/>
            <a:chOff x="982662" y="1847850"/>
            <a:chExt cx="269875" cy="269875"/>
          </a:xfrm>
        </p:grpSpPr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63B0F2EE-2C39-8097-1D40-ADF7CCE0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042C80E5-7D5D-6AE6-B4E0-64601AF6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803938F-9FEF-CAEB-DB51-343042E93D2D}"/>
              </a:ext>
            </a:extLst>
          </p:cNvPr>
          <p:cNvGrpSpPr/>
          <p:nvPr/>
        </p:nvGrpSpPr>
        <p:grpSpPr>
          <a:xfrm>
            <a:off x="7017018" y="3030250"/>
            <a:ext cx="646935" cy="647535"/>
            <a:chOff x="6901801" y="3179703"/>
            <a:chExt cx="646935" cy="64753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8644522-7F90-0148-E0D0-D6B8DA3F753F}"/>
                </a:ext>
              </a:extLst>
            </p:cNvPr>
            <p:cNvSpPr/>
            <p:nvPr/>
          </p:nvSpPr>
          <p:spPr>
            <a:xfrm>
              <a:off x="6953159" y="3550116"/>
              <a:ext cx="233035" cy="1730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vs</a:t>
              </a:r>
            </a:p>
          </p:txBody>
        </p:sp>
        <p:grpSp>
          <p:nvGrpSpPr>
            <p:cNvPr id="69" name="bcgIcons_Energy, Lightning Bolt, Power ">
              <a:extLst>
                <a:ext uri="{FF2B5EF4-FFF2-40B4-BE49-F238E27FC236}">
                  <a16:creationId xmlns:a16="http://schemas.microsoft.com/office/drawing/2014/main" id="{815F40CD-780D-B5EA-C69E-A9B4514731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1801" y="3179703"/>
              <a:ext cx="646935" cy="647535"/>
              <a:chOff x="1682" y="0"/>
              <a:chExt cx="4316" cy="4320"/>
            </a:xfrm>
          </p:grpSpPr>
          <p:sp>
            <p:nvSpPr>
              <p:cNvPr id="70" name="AutoShape 45">
                <a:extLst>
                  <a:ext uri="{FF2B5EF4-FFF2-40B4-BE49-F238E27FC236}">
                    <a16:creationId xmlns:a16="http://schemas.microsoft.com/office/drawing/2014/main" id="{1906DF0A-A83C-569A-C487-B2A17B45CB3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7">
                <a:extLst>
                  <a:ext uri="{FF2B5EF4-FFF2-40B4-BE49-F238E27FC236}">
                    <a16:creationId xmlns:a16="http://schemas.microsoft.com/office/drawing/2014/main" id="{303AC294-A06E-AE4C-44F4-1D394A4DAF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6" y="424"/>
                <a:ext cx="1875" cy="3489"/>
              </a:xfrm>
              <a:custGeom>
                <a:avLst/>
                <a:gdLst>
                  <a:gd name="T0" fmla="*/ 672 w 1001"/>
                  <a:gd name="T1" fmla="*/ 44 h 1861"/>
                  <a:gd name="T2" fmla="*/ 552 w 1001"/>
                  <a:gd name="T3" fmla="*/ 778 h 1861"/>
                  <a:gd name="T4" fmla="*/ 957 w 1001"/>
                  <a:gd name="T5" fmla="*/ 666 h 1861"/>
                  <a:gd name="T6" fmla="*/ 332 w 1001"/>
                  <a:gd name="T7" fmla="*/ 1817 h 1861"/>
                  <a:gd name="T8" fmla="*/ 452 w 1001"/>
                  <a:gd name="T9" fmla="*/ 1085 h 1861"/>
                  <a:gd name="T10" fmla="*/ 47 w 1001"/>
                  <a:gd name="T11" fmla="*/ 1195 h 1861"/>
                  <a:gd name="T12" fmla="*/ 672 w 1001"/>
                  <a:gd name="T13" fmla="*/ 44 h 1861"/>
                  <a:gd name="T14" fmla="*/ 957 w 1001"/>
                  <a:gd name="T15" fmla="*/ 666 h 1861"/>
                  <a:gd name="T16" fmla="*/ 957 w 1001"/>
                  <a:gd name="T17" fmla="*/ 666 h 1861"/>
                  <a:gd name="T18" fmla="*/ 672 w 1001"/>
                  <a:gd name="T19" fmla="*/ 0 h 1861"/>
                  <a:gd name="T20" fmla="*/ 634 w 1001"/>
                  <a:gd name="T21" fmla="*/ 23 h 1861"/>
                  <a:gd name="T22" fmla="*/ 9 w 1001"/>
                  <a:gd name="T23" fmla="*/ 1174 h 1861"/>
                  <a:gd name="T24" fmla="*/ 13 w 1001"/>
                  <a:gd name="T25" fmla="*/ 1222 h 1861"/>
                  <a:gd name="T26" fmla="*/ 47 w 1001"/>
                  <a:gd name="T27" fmla="*/ 1239 h 1861"/>
                  <a:gd name="T28" fmla="*/ 59 w 1001"/>
                  <a:gd name="T29" fmla="*/ 1237 h 1861"/>
                  <a:gd name="T30" fmla="*/ 397 w 1001"/>
                  <a:gd name="T31" fmla="*/ 1145 h 1861"/>
                  <a:gd name="T32" fmla="*/ 288 w 1001"/>
                  <a:gd name="T33" fmla="*/ 1810 h 1861"/>
                  <a:gd name="T34" fmla="*/ 318 w 1001"/>
                  <a:gd name="T35" fmla="*/ 1858 h 1861"/>
                  <a:gd name="T36" fmla="*/ 332 w 1001"/>
                  <a:gd name="T37" fmla="*/ 1861 h 1861"/>
                  <a:gd name="T38" fmla="*/ 371 w 1001"/>
                  <a:gd name="T39" fmla="*/ 1838 h 1861"/>
                  <a:gd name="T40" fmla="*/ 995 w 1001"/>
                  <a:gd name="T41" fmla="*/ 688 h 1861"/>
                  <a:gd name="T42" fmla="*/ 1001 w 1001"/>
                  <a:gd name="T43" fmla="*/ 666 h 1861"/>
                  <a:gd name="T44" fmla="*/ 959 w 1001"/>
                  <a:gd name="T45" fmla="*/ 622 h 1861"/>
                  <a:gd name="T46" fmla="*/ 957 w 1001"/>
                  <a:gd name="T47" fmla="*/ 622 h 1861"/>
                  <a:gd name="T48" fmla="*/ 954 w 1001"/>
                  <a:gd name="T49" fmla="*/ 622 h 1861"/>
                  <a:gd name="T50" fmla="*/ 944 w 1001"/>
                  <a:gd name="T51" fmla="*/ 624 h 1861"/>
                  <a:gd name="T52" fmla="*/ 607 w 1001"/>
                  <a:gd name="T53" fmla="*/ 717 h 1861"/>
                  <a:gd name="T54" fmla="*/ 716 w 1001"/>
                  <a:gd name="T55" fmla="*/ 51 h 1861"/>
                  <a:gd name="T56" fmla="*/ 687 w 1001"/>
                  <a:gd name="T57" fmla="*/ 2 h 1861"/>
                  <a:gd name="T58" fmla="*/ 672 w 1001"/>
                  <a:gd name="T59" fmla="*/ 0 h 1861"/>
                  <a:gd name="T60" fmla="*/ 672 w 1001"/>
                  <a:gd name="T61" fmla="*/ 88 h 1861"/>
                  <a:gd name="T62" fmla="*/ 672 w 1001"/>
                  <a:gd name="T63" fmla="*/ 88 h 1861"/>
                  <a:gd name="T64" fmla="*/ 672 w 1001"/>
                  <a:gd name="T65" fmla="*/ 88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1" h="1861">
                    <a:moveTo>
                      <a:pt x="672" y="44"/>
                    </a:moveTo>
                    <a:cubicBezTo>
                      <a:pt x="552" y="778"/>
                      <a:pt x="552" y="778"/>
                      <a:pt x="552" y="778"/>
                    </a:cubicBezTo>
                    <a:cubicBezTo>
                      <a:pt x="957" y="666"/>
                      <a:pt x="957" y="666"/>
                      <a:pt x="957" y="666"/>
                    </a:cubicBezTo>
                    <a:cubicBezTo>
                      <a:pt x="332" y="1817"/>
                      <a:pt x="332" y="1817"/>
                      <a:pt x="332" y="1817"/>
                    </a:cubicBezTo>
                    <a:cubicBezTo>
                      <a:pt x="452" y="1085"/>
                      <a:pt x="452" y="1085"/>
                      <a:pt x="452" y="1085"/>
                    </a:cubicBezTo>
                    <a:cubicBezTo>
                      <a:pt x="47" y="1195"/>
                      <a:pt x="47" y="1195"/>
                      <a:pt x="47" y="1195"/>
                    </a:cubicBezTo>
                    <a:cubicBezTo>
                      <a:pt x="672" y="44"/>
                      <a:pt x="672" y="44"/>
                      <a:pt x="672" y="44"/>
                    </a:cubicBezTo>
                    <a:moveTo>
                      <a:pt x="957" y="666"/>
                    </a:moveTo>
                    <a:cubicBezTo>
                      <a:pt x="957" y="666"/>
                      <a:pt x="957" y="666"/>
                      <a:pt x="957" y="666"/>
                    </a:cubicBezTo>
                    <a:moveTo>
                      <a:pt x="672" y="0"/>
                    </a:moveTo>
                    <a:cubicBezTo>
                      <a:pt x="657" y="0"/>
                      <a:pt x="642" y="9"/>
                      <a:pt x="634" y="23"/>
                    </a:cubicBezTo>
                    <a:cubicBezTo>
                      <a:pt x="9" y="1174"/>
                      <a:pt x="9" y="1174"/>
                      <a:pt x="9" y="1174"/>
                    </a:cubicBezTo>
                    <a:cubicBezTo>
                      <a:pt x="0" y="1189"/>
                      <a:pt x="2" y="1208"/>
                      <a:pt x="13" y="1222"/>
                    </a:cubicBezTo>
                    <a:cubicBezTo>
                      <a:pt x="21" y="1233"/>
                      <a:pt x="34" y="1239"/>
                      <a:pt x="47" y="1239"/>
                    </a:cubicBezTo>
                    <a:cubicBezTo>
                      <a:pt x="51" y="1239"/>
                      <a:pt x="55" y="1238"/>
                      <a:pt x="59" y="1237"/>
                    </a:cubicBezTo>
                    <a:cubicBezTo>
                      <a:pt x="397" y="1145"/>
                      <a:pt x="397" y="1145"/>
                      <a:pt x="397" y="1145"/>
                    </a:cubicBezTo>
                    <a:cubicBezTo>
                      <a:pt x="288" y="1810"/>
                      <a:pt x="288" y="1810"/>
                      <a:pt x="288" y="1810"/>
                    </a:cubicBezTo>
                    <a:cubicBezTo>
                      <a:pt x="285" y="1831"/>
                      <a:pt x="297" y="1851"/>
                      <a:pt x="318" y="1858"/>
                    </a:cubicBezTo>
                    <a:cubicBezTo>
                      <a:pt x="322" y="1860"/>
                      <a:pt x="327" y="1861"/>
                      <a:pt x="332" y="1861"/>
                    </a:cubicBezTo>
                    <a:cubicBezTo>
                      <a:pt x="348" y="1861"/>
                      <a:pt x="363" y="1852"/>
                      <a:pt x="371" y="1838"/>
                    </a:cubicBezTo>
                    <a:cubicBezTo>
                      <a:pt x="995" y="688"/>
                      <a:pt x="995" y="688"/>
                      <a:pt x="995" y="688"/>
                    </a:cubicBezTo>
                    <a:cubicBezTo>
                      <a:pt x="999" y="681"/>
                      <a:pt x="1001" y="674"/>
                      <a:pt x="1001" y="666"/>
                    </a:cubicBezTo>
                    <a:cubicBezTo>
                      <a:pt x="1001" y="642"/>
                      <a:pt x="982" y="623"/>
                      <a:pt x="959" y="622"/>
                    </a:cubicBezTo>
                    <a:cubicBezTo>
                      <a:pt x="958" y="622"/>
                      <a:pt x="958" y="622"/>
                      <a:pt x="957" y="622"/>
                    </a:cubicBezTo>
                    <a:cubicBezTo>
                      <a:pt x="956" y="622"/>
                      <a:pt x="955" y="622"/>
                      <a:pt x="954" y="622"/>
                    </a:cubicBezTo>
                    <a:cubicBezTo>
                      <a:pt x="950" y="622"/>
                      <a:pt x="947" y="623"/>
                      <a:pt x="944" y="624"/>
                    </a:cubicBezTo>
                    <a:cubicBezTo>
                      <a:pt x="607" y="717"/>
                      <a:pt x="607" y="717"/>
                      <a:pt x="607" y="717"/>
                    </a:cubicBezTo>
                    <a:cubicBezTo>
                      <a:pt x="716" y="51"/>
                      <a:pt x="716" y="51"/>
                      <a:pt x="716" y="51"/>
                    </a:cubicBezTo>
                    <a:cubicBezTo>
                      <a:pt x="719" y="30"/>
                      <a:pt x="707" y="9"/>
                      <a:pt x="687" y="2"/>
                    </a:cubicBezTo>
                    <a:cubicBezTo>
                      <a:pt x="682" y="1"/>
                      <a:pt x="677" y="0"/>
                      <a:pt x="672" y="0"/>
                    </a:cubicBezTo>
                    <a:close/>
                    <a:moveTo>
                      <a:pt x="672" y="88"/>
                    </a:moveTo>
                    <a:cubicBezTo>
                      <a:pt x="672" y="88"/>
                      <a:pt x="672" y="88"/>
                      <a:pt x="672" y="88"/>
                    </a:cubicBezTo>
                    <a:cubicBezTo>
                      <a:pt x="672" y="88"/>
                      <a:pt x="672" y="88"/>
                      <a:pt x="672" y="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8">
                <a:extLst>
                  <a:ext uri="{FF2B5EF4-FFF2-40B4-BE49-F238E27FC236}">
                    <a16:creationId xmlns:a16="http://schemas.microsoft.com/office/drawing/2014/main" id="{79C631DA-A779-5EF5-22B6-9D823EF17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953"/>
                <a:ext cx="1390" cy="2431"/>
              </a:xfrm>
              <a:custGeom>
                <a:avLst/>
                <a:gdLst>
                  <a:gd name="T0" fmla="*/ 529 w 1390"/>
                  <a:gd name="T1" fmla="*/ 2431 h 2431"/>
                  <a:gd name="T2" fmla="*/ 709 w 1390"/>
                  <a:gd name="T3" fmla="*/ 1395 h 2431"/>
                  <a:gd name="T4" fmla="*/ 0 w 1390"/>
                  <a:gd name="T5" fmla="*/ 1586 h 2431"/>
                  <a:gd name="T6" fmla="*/ 862 w 1390"/>
                  <a:gd name="T7" fmla="*/ 0 h 2431"/>
                  <a:gd name="T8" fmla="*/ 682 w 1390"/>
                  <a:gd name="T9" fmla="*/ 1033 h 2431"/>
                  <a:gd name="T10" fmla="*/ 1390 w 1390"/>
                  <a:gd name="T11" fmla="*/ 843 h 2431"/>
                  <a:gd name="T12" fmla="*/ 529 w 1390"/>
                  <a:gd name="T13" fmla="*/ 2431 h 2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0" h="2431">
                    <a:moveTo>
                      <a:pt x="529" y="2431"/>
                    </a:moveTo>
                    <a:lnTo>
                      <a:pt x="709" y="1395"/>
                    </a:lnTo>
                    <a:lnTo>
                      <a:pt x="0" y="1586"/>
                    </a:lnTo>
                    <a:lnTo>
                      <a:pt x="862" y="0"/>
                    </a:lnTo>
                    <a:lnTo>
                      <a:pt x="682" y="1033"/>
                    </a:lnTo>
                    <a:lnTo>
                      <a:pt x="1390" y="843"/>
                    </a:lnTo>
                    <a:lnTo>
                      <a:pt x="529" y="243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6C09735-C8DC-1E06-78E9-10BF74D9DE34}"/>
              </a:ext>
            </a:extLst>
          </p:cNvPr>
          <p:cNvSpPr/>
          <p:nvPr/>
        </p:nvSpPr>
        <p:spPr>
          <a:xfrm>
            <a:off x="4857781" y="2345548"/>
            <a:ext cx="447252" cy="1936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F4E87E-8E77-A517-F9A1-F05412E418DE}"/>
              </a:ext>
            </a:extLst>
          </p:cNvPr>
          <p:cNvSpPr/>
          <p:nvPr/>
        </p:nvSpPr>
        <p:spPr>
          <a:xfrm>
            <a:off x="5364447" y="2345548"/>
            <a:ext cx="961894" cy="19365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448BD4-B72D-0654-0424-76B6DC73C740}"/>
              </a:ext>
            </a:extLst>
          </p:cNvPr>
          <p:cNvSpPr/>
          <p:nvPr/>
        </p:nvSpPr>
        <p:spPr>
          <a:xfrm>
            <a:off x="4857781" y="3914336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2C0B3DF-3030-AD6A-8511-FE12CB0D6F0D}"/>
              </a:ext>
            </a:extLst>
          </p:cNvPr>
          <p:cNvSpPr/>
          <p:nvPr/>
        </p:nvSpPr>
        <p:spPr>
          <a:xfrm>
            <a:off x="5364447" y="391433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3BC9AF-4889-DE51-5E1A-BEB3AB41E127}"/>
              </a:ext>
            </a:extLst>
          </p:cNvPr>
          <p:cNvSpPr/>
          <p:nvPr/>
        </p:nvSpPr>
        <p:spPr>
          <a:xfrm>
            <a:off x="6385755" y="3914336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A7436F-DDD5-B496-1A16-33A5A2DE6F22}"/>
              </a:ext>
            </a:extLst>
          </p:cNvPr>
          <p:cNvSpPr/>
          <p:nvPr/>
        </p:nvSpPr>
        <p:spPr>
          <a:xfrm>
            <a:off x="4857781" y="4149490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C95935-BEFE-0476-1412-6C8A81F07DF0}"/>
              </a:ext>
            </a:extLst>
          </p:cNvPr>
          <p:cNvSpPr/>
          <p:nvPr/>
        </p:nvSpPr>
        <p:spPr>
          <a:xfrm>
            <a:off x="5878348" y="4149489"/>
            <a:ext cx="1087627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06DEA68-7D45-357A-B9F3-CCE936EEA295}"/>
              </a:ext>
            </a:extLst>
          </p:cNvPr>
          <p:cNvSpPr/>
          <p:nvPr/>
        </p:nvSpPr>
        <p:spPr>
          <a:xfrm>
            <a:off x="4857781" y="4386163"/>
            <a:ext cx="447252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True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665E56-E76A-7BBF-2C2A-ECE50DA33816}"/>
              </a:ext>
            </a:extLst>
          </p:cNvPr>
          <p:cNvSpPr/>
          <p:nvPr/>
        </p:nvSpPr>
        <p:spPr>
          <a:xfrm>
            <a:off x="4857781" y="2623961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F84533D-C47D-EEF2-BCC6-24108C271B12}"/>
              </a:ext>
            </a:extLst>
          </p:cNvPr>
          <p:cNvSpPr/>
          <p:nvPr/>
        </p:nvSpPr>
        <p:spPr>
          <a:xfrm>
            <a:off x="5364447" y="2623961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DAF7D9-94AA-896A-8EAF-9CC2B7DB9110}"/>
              </a:ext>
            </a:extLst>
          </p:cNvPr>
          <p:cNvSpPr/>
          <p:nvPr/>
        </p:nvSpPr>
        <p:spPr>
          <a:xfrm>
            <a:off x="6385755" y="2623961"/>
            <a:ext cx="580220" cy="19365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3E1899E-748D-2678-E136-E620B4C2660D}"/>
              </a:ext>
            </a:extLst>
          </p:cNvPr>
          <p:cNvCxnSpPr/>
          <p:nvPr/>
        </p:nvCxnSpPr>
        <p:spPr>
          <a:xfrm>
            <a:off x="4857781" y="2576079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81FDD6D-ED1B-5CA5-3CDA-16B7463E3369}"/>
              </a:ext>
            </a:extLst>
          </p:cNvPr>
          <p:cNvGrpSpPr/>
          <p:nvPr/>
        </p:nvGrpSpPr>
        <p:grpSpPr>
          <a:xfrm>
            <a:off x="4857781" y="2890052"/>
            <a:ext cx="2108194" cy="428806"/>
            <a:chOff x="4659538" y="3022234"/>
            <a:chExt cx="2129276" cy="54521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15770C-203E-6F21-5DBF-AFBA6CBFD89E}"/>
                </a:ext>
              </a:extLst>
            </p:cNvPr>
            <p:cNvSpPr/>
            <p:nvPr/>
          </p:nvSpPr>
          <p:spPr>
            <a:xfrm>
              <a:off x="4659538" y="3022234"/>
              <a:ext cx="451724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Does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0A4537-4C1C-C705-1E33-ABCB08EAFF75}"/>
                </a:ext>
              </a:extLst>
            </p:cNvPr>
            <p:cNvSpPr/>
            <p:nvPr/>
          </p:nvSpPr>
          <p:spPr>
            <a:xfrm>
              <a:off x="5171271" y="3022234"/>
              <a:ext cx="971513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interleukin-34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49101D-360F-B32A-5A49-BFE23CD3DF17}"/>
                </a:ext>
              </a:extLst>
            </p:cNvPr>
            <p:cNvSpPr/>
            <p:nvPr/>
          </p:nvSpPr>
          <p:spPr>
            <a:xfrm>
              <a:off x="6202792" y="3022234"/>
              <a:ext cx="586022" cy="246221"/>
            </a:xfrm>
            <a:prstGeom prst="rect">
              <a:avLst/>
            </a:prstGeom>
            <a:solidFill>
              <a:srgbClr val="349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induce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ECCEB04-8962-676F-5472-49BF386073D2}"/>
                </a:ext>
              </a:extLst>
            </p:cNvPr>
            <p:cNvSpPr/>
            <p:nvPr/>
          </p:nvSpPr>
          <p:spPr>
            <a:xfrm>
              <a:off x="4659538" y="3321224"/>
              <a:ext cx="971513" cy="246221"/>
            </a:xfrm>
            <a:prstGeom prst="rect">
              <a:avLst/>
            </a:prstGeom>
            <a:solidFill>
              <a:srgbClr val="3735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1000" b="1"/>
                <a:t>Cc-chemokine</a:t>
              </a: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5764E0-CF38-4067-31B4-8D0F93E92126}"/>
              </a:ext>
            </a:extLst>
          </p:cNvPr>
          <p:cNvCxnSpPr/>
          <p:nvPr/>
        </p:nvCxnSpPr>
        <p:spPr>
          <a:xfrm>
            <a:off x="4857781" y="2847686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7854313-22C0-C5BA-B66E-44362F96B332}"/>
              </a:ext>
            </a:extLst>
          </p:cNvPr>
          <p:cNvCxnSpPr/>
          <p:nvPr/>
        </p:nvCxnSpPr>
        <p:spPr>
          <a:xfrm>
            <a:off x="4857781" y="3357869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AA000006-7E48-8D87-A09C-776DB0C6777B}"/>
              </a:ext>
            </a:extLst>
          </p:cNvPr>
          <p:cNvSpPr/>
          <p:nvPr/>
        </p:nvSpPr>
        <p:spPr>
          <a:xfrm>
            <a:off x="4857781" y="3397716"/>
            <a:ext cx="447251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F0F26DA-5A15-25D7-F5A0-BE6BE107C828}"/>
              </a:ext>
            </a:extLst>
          </p:cNvPr>
          <p:cNvSpPr/>
          <p:nvPr/>
        </p:nvSpPr>
        <p:spPr>
          <a:xfrm>
            <a:off x="5364447" y="339771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F4833-3B7E-F9AD-B621-EDD0C3912087}"/>
              </a:ext>
            </a:extLst>
          </p:cNvPr>
          <p:cNvSpPr/>
          <p:nvPr/>
        </p:nvSpPr>
        <p:spPr>
          <a:xfrm>
            <a:off x="6385755" y="3397716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2BDA4F7-174E-60B4-1E26-547C22875913}"/>
              </a:ext>
            </a:extLst>
          </p:cNvPr>
          <p:cNvSpPr/>
          <p:nvPr/>
        </p:nvSpPr>
        <p:spPr>
          <a:xfrm>
            <a:off x="4857781" y="3632870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5A1AE5-B859-9A80-C367-EB054094BB41}"/>
              </a:ext>
            </a:extLst>
          </p:cNvPr>
          <p:cNvSpPr/>
          <p:nvPr/>
        </p:nvSpPr>
        <p:spPr>
          <a:xfrm>
            <a:off x="5878348" y="3632870"/>
            <a:ext cx="1087627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00D5B63-DDF8-BB7E-8CE0-8DF51893F7CA}"/>
              </a:ext>
            </a:extLst>
          </p:cNvPr>
          <p:cNvCxnSpPr/>
          <p:nvPr/>
        </p:nvCxnSpPr>
        <p:spPr>
          <a:xfrm>
            <a:off x="4857781" y="3874490"/>
            <a:ext cx="2135732" cy="0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C06A19B4-CD15-861D-E737-5D41B5FC1DAD}"/>
              </a:ext>
            </a:extLst>
          </p:cNvPr>
          <p:cNvSpPr/>
          <p:nvPr/>
        </p:nvSpPr>
        <p:spPr>
          <a:xfrm>
            <a:off x="4571999" y="2345548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FE0A18F-E675-C957-BA29-ABAF2964CC34}"/>
              </a:ext>
            </a:extLst>
          </p:cNvPr>
          <p:cNvSpPr/>
          <p:nvPr/>
        </p:nvSpPr>
        <p:spPr>
          <a:xfrm>
            <a:off x="4571999" y="2623967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9A0E976-83A5-936B-D26F-7526077D8AB4}"/>
              </a:ext>
            </a:extLst>
          </p:cNvPr>
          <p:cNvSpPr/>
          <p:nvPr/>
        </p:nvSpPr>
        <p:spPr>
          <a:xfrm>
            <a:off x="4571999" y="2895604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2BCF54C-E849-9FF6-8BCC-7373AF4816C5}"/>
              </a:ext>
            </a:extLst>
          </p:cNvPr>
          <p:cNvSpPr/>
          <p:nvPr/>
        </p:nvSpPr>
        <p:spPr>
          <a:xfrm>
            <a:off x="4571999" y="3397716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160AE46-72FC-BBBB-955B-727D898E9438}"/>
              </a:ext>
            </a:extLst>
          </p:cNvPr>
          <p:cNvSpPr/>
          <p:nvPr/>
        </p:nvSpPr>
        <p:spPr>
          <a:xfrm>
            <a:off x="4571999" y="3914336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5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CC32B29-0EFF-20EF-ADB0-8C1E97F677AD}"/>
              </a:ext>
            </a:extLst>
          </p:cNvPr>
          <p:cNvSpPr/>
          <p:nvPr/>
        </p:nvSpPr>
        <p:spPr>
          <a:xfrm>
            <a:off x="7343933" y="2345548"/>
            <a:ext cx="203553" cy="19364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22F0B9-C2D5-22DC-D5F7-6C8D5A45561D}"/>
              </a:ext>
            </a:extLst>
          </p:cNvPr>
          <p:cNvSpPr/>
          <p:nvPr/>
        </p:nvSpPr>
        <p:spPr>
          <a:xfrm>
            <a:off x="7607595" y="2345542"/>
            <a:ext cx="447252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Does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2FB18E-533D-F374-B62D-D0BCC26371D1}"/>
              </a:ext>
            </a:extLst>
          </p:cNvPr>
          <p:cNvSpPr/>
          <p:nvPr/>
        </p:nvSpPr>
        <p:spPr>
          <a:xfrm>
            <a:off x="7607594" y="2603008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interleukin-34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AC2252-37AF-3E52-FD28-CE2CB29A1C40}"/>
              </a:ext>
            </a:extLst>
          </p:cNvPr>
          <p:cNvSpPr/>
          <p:nvPr/>
        </p:nvSpPr>
        <p:spPr>
          <a:xfrm>
            <a:off x="7607595" y="2860474"/>
            <a:ext cx="580220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induce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C05CCAB-1C1A-FBF2-75D9-49B5BD5B2A22}"/>
              </a:ext>
            </a:extLst>
          </p:cNvPr>
          <p:cNvSpPr/>
          <p:nvPr/>
        </p:nvSpPr>
        <p:spPr>
          <a:xfrm>
            <a:off x="7607595" y="3375406"/>
            <a:ext cx="961894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Cc-chemokine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D16CF92-D6F0-3855-D9FB-333867A1BB53}"/>
              </a:ext>
            </a:extLst>
          </p:cNvPr>
          <p:cNvSpPr/>
          <p:nvPr/>
        </p:nvSpPr>
        <p:spPr>
          <a:xfrm>
            <a:off x="7607595" y="3117940"/>
            <a:ext cx="1087627" cy="193652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 Epithelial Cells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D9B641B-7322-A1FB-8229-AF64B52FA139}"/>
              </a:ext>
            </a:extLst>
          </p:cNvPr>
          <p:cNvSpPr/>
          <p:nvPr/>
        </p:nvSpPr>
        <p:spPr>
          <a:xfrm>
            <a:off x="7607595" y="3632871"/>
            <a:ext cx="447252" cy="193652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True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391FD6-4158-AB5A-915F-1E0F9373BE07}"/>
              </a:ext>
            </a:extLst>
          </p:cNvPr>
          <p:cNvSpPr/>
          <p:nvPr/>
        </p:nvSpPr>
        <p:spPr>
          <a:xfrm>
            <a:off x="7822621" y="4712726"/>
            <a:ext cx="595293" cy="248436"/>
          </a:xfrm>
          <a:prstGeom prst="rect">
            <a:avLst/>
          </a:prstGeom>
          <a:solidFill>
            <a:srgbClr val="3735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Label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136FF6D-944C-BA49-04D2-D11729067FEC}"/>
              </a:ext>
            </a:extLst>
          </p:cNvPr>
          <p:cNvSpPr/>
          <p:nvPr/>
        </p:nvSpPr>
        <p:spPr>
          <a:xfrm>
            <a:off x="7194032" y="4712725"/>
            <a:ext cx="525983" cy="248436"/>
          </a:xfrm>
          <a:prstGeom prst="rect">
            <a:avLst/>
          </a:prstGeom>
          <a:solidFill>
            <a:srgbClr val="349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000" b="1"/>
              <a:t>Input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FBB0F-28F6-4DF6-5FAE-4EC9AF0A3386}"/>
              </a:ext>
            </a:extLst>
          </p:cNvPr>
          <p:cNvSpPr/>
          <p:nvPr/>
        </p:nvSpPr>
        <p:spPr>
          <a:xfrm>
            <a:off x="241992" y="1758889"/>
            <a:ext cx="4251514" cy="32893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07DBC18-19F0-C8A7-AAFC-3E088A223284}"/>
              </a:ext>
            </a:extLst>
          </p:cNvPr>
          <p:cNvSpPr/>
          <p:nvPr/>
        </p:nvSpPr>
        <p:spPr>
          <a:xfrm>
            <a:off x="4503952" y="2238375"/>
            <a:ext cx="2551869" cy="2598566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9BB28E6-0E49-6D33-36F4-C55D8F5F9E09}"/>
              </a:ext>
            </a:extLst>
          </p:cNvPr>
          <p:cNvSpPr/>
          <p:nvPr/>
        </p:nvSpPr>
        <p:spPr>
          <a:xfrm>
            <a:off x="5184653" y="4680000"/>
            <a:ext cx="1190466" cy="266587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Selected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AE7A5-199E-2A13-DC04-DC88D1EF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3141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fine-tuning ran for 8 hours with smooth evaluation loss curves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D75B0E21-E497-5435-58A5-9E248EC58BA1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61AF0CE8-31E5-60EC-D273-FB0A3463CB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F44FF4-8378-5F90-6C08-327D1D3C4DA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5A6C9E48-272E-587C-7E9A-49A36DB78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C554B057-D1E1-CF49-F8D2-579D6222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E688CE6-5883-2CB0-F768-5944336B20B8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2236F6-E663-FEC8-0354-6667A38D22D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EAB7B2-54C0-BC3E-844D-BB5E80890983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BD6763-FDCD-8AB7-05EB-231E67D16BDF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B2338E-7C10-DEA1-C445-0D8269DB42CB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E0CA0-3B18-50E9-CC90-5AB1BE672A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997"/>
          <a:stretch/>
        </p:blipFill>
        <p:spPr>
          <a:xfrm>
            <a:off x="4504820" y="3652370"/>
            <a:ext cx="3981966" cy="1218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4DA32-DFD1-1095-8DCE-A407C29241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47"/>
          <a:stretch/>
        </p:blipFill>
        <p:spPr>
          <a:xfrm>
            <a:off x="4504820" y="2325187"/>
            <a:ext cx="3981966" cy="12181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13F61D-65BE-C680-BE3D-254316723217}"/>
              </a:ext>
            </a:extLst>
          </p:cNvPr>
          <p:cNvSpPr/>
          <p:nvPr/>
        </p:nvSpPr>
        <p:spPr>
          <a:xfrm>
            <a:off x="4786451" y="3599349"/>
            <a:ext cx="1857615" cy="2787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>
                <a:solidFill>
                  <a:schemeClr val="tx1"/>
                </a:solidFill>
              </a:rPr>
              <a:t>Evaluation loss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76ABD-4FF5-AF08-8A0A-2D5A10E4DC85}"/>
              </a:ext>
            </a:extLst>
          </p:cNvPr>
          <p:cNvSpPr/>
          <p:nvPr/>
        </p:nvSpPr>
        <p:spPr>
          <a:xfrm>
            <a:off x="4572000" y="1838290"/>
            <a:ext cx="3981966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Loss curves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1D21FD-35D6-3FF7-51D0-61872D931A7C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859EF0-6DD6-4C1D-B121-81455E63C3D4}"/>
              </a:ext>
            </a:extLst>
          </p:cNvPr>
          <p:cNvSpPr/>
          <p:nvPr/>
        </p:nvSpPr>
        <p:spPr>
          <a:xfrm>
            <a:off x="399803" y="1768414"/>
            <a:ext cx="30550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Fine tuning setup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BCE3BE-FAC1-8BF1-781E-7C454F2CBC16}"/>
              </a:ext>
            </a:extLst>
          </p:cNvPr>
          <p:cNvCxnSpPr>
            <a:cxnSpLocks/>
          </p:cNvCxnSpPr>
          <p:nvPr/>
        </p:nvCxnSpPr>
        <p:spPr>
          <a:xfrm>
            <a:off x="4585319" y="2169217"/>
            <a:ext cx="39686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9733C1F-2951-CD43-B0EF-22F60DB1FCC3}"/>
              </a:ext>
            </a:extLst>
          </p:cNvPr>
          <p:cNvSpPr/>
          <p:nvPr/>
        </p:nvSpPr>
        <p:spPr>
          <a:xfrm>
            <a:off x="4786451" y="2247381"/>
            <a:ext cx="1857615" cy="2787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>
                <a:solidFill>
                  <a:schemeClr val="tx1"/>
                </a:solidFill>
              </a:rPr>
              <a:t>Training loss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740500-F803-5834-8BA7-F4F925294F25}"/>
              </a:ext>
            </a:extLst>
          </p:cNvPr>
          <p:cNvSpPr/>
          <p:nvPr/>
        </p:nvSpPr>
        <p:spPr>
          <a:xfrm>
            <a:off x="446596" y="2402118"/>
            <a:ext cx="3921854" cy="14814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noProof="1">
                <a:solidFill>
                  <a:schemeClr val="tx1"/>
                </a:solidFill>
              </a:rPr>
              <a:t>training_args = TrainingArguments(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per_device_train_batch_size=1,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gradient_accumulation_steps=8,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learning_rate=2e-4,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num_train_epochs=3</a:t>
            </a:r>
          </a:p>
          <a:p>
            <a:pPr lvl="1"/>
            <a:r>
              <a:rPr lang="en-US" sz="1400" noProof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45507CB-AF6E-B204-DFBF-520C54FED00B}"/>
              </a:ext>
            </a:extLst>
          </p:cNvPr>
          <p:cNvSpPr/>
          <p:nvPr/>
        </p:nvSpPr>
        <p:spPr>
          <a:xfrm flipV="1">
            <a:off x="1719769" y="3809685"/>
            <a:ext cx="1375508" cy="217658"/>
          </a:xfrm>
          <a:prstGeom prst="triangl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925AED-73BD-DC1F-EBBD-867F86175E25}"/>
              </a:ext>
            </a:extLst>
          </p:cNvPr>
          <p:cNvSpPr/>
          <p:nvPr/>
        </p:nvSpPr>
        <p:spPr>
          <a:xfrm>
            <a:off x="425910" y="4353300"/>
            <a:ext cx="4146089" cy="6408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/>
                </a:solidFill>
              </a:rPr>
              <a:t>8 hours runtime on A100</a:t>
            </a: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C92672-02CE-7AC0-4895-CFA4662D87D5}"/>
              </a:ext>
            </a:extLst>
          </p:cNvPr>
          <p:cNvGrpSpPr>
            <a:grpSpLocks noChangeAspect="1"/>
          </p:cNvGrpSpPr>
          <p:nvPr/>
        </p:nvGrpSpPr>
        <p:grpSpPr>
          <a:xfrm>
            <a:off x="1345870" y="4375303"/>
            <a:ext cx="217658" cy="217658"/>
            <a:chOff x="982662" y="1847850"/>
            <a:chExt cx="269875" cy="269875"/>
          </a:xfrm>
        </p:grpSpPr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CABDF449-643B-E318-3141-7CC432FF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91D8F835-285B-F248-EFB8-939985EFD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A1D2D-90A9-19FB-FB83-DE58FEA4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2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0823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484" imgH="486" progId="TCLayout.ActiveDocument.1">
                  <p:embed/>
                </p:oleObj>
              </mc:Choice>
              <mc:Fallback>
                <p:oleObj name="think-cell Slide" r:id="rId1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1CBCCAE-5233-DC80-074E-F423C652566D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B2AAA-E7A7-88FD-2A5D-87DDD425AFC4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D61649-0C69-04F7-B05A-E3466351170B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CF047-E5AD-17F4-9810-369C2683EAC2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2" y="203115"/>
            <a:ext cx="6407397" cy="356085"/>
          </a:xfrm>
        </p:spPr>
        <p:txBody>
          <a:bodyPr vert="horz"/>
          <a:lstStyle/>
          <a:p>
            <a:r>
              <a:rPr lang="en-US"/>
              <a:t>Averaged BLEU, ROUGE-L and Meteor scores translate to well distributed per sample distribution</a:t>
            </a:r>
          </a:p>
        </p:txBody>
      </p:sp>
      <p:grpSp>
        <p:nvGrpSpPr>
          <p:cNvPr id="9" name="bcgIcons_KPI metric">
            <a:extLst>
              <a:ext uri="{FF2B5EF4-FFF2-40B4-BE49-F238E27FC236}">
                <a16:creationId xmlns:a16="http://schemas.microsoft.com/office/drawing/2014/main" id="{FD730225-6958-DFF7-E3C0-18F9200850D0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8705"/>
            <a:chOff x="5273675" y="2606675"/>
            <a:chExt cx="1644650" cy="1644650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FDFCDA14-563B-8C62-FCF6-1A320F91A25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8CD274-F1BA-B3FF-E328-9838D32C595B}"/>
                </a:ext>
              </a:extLst>
            </p:cNvPr>
            <p:cNvGrpSpPr/>
            <p:nvPr/>
          </p:nvGrpSpPr>
          <p:grpSpPr>
            <a:xfrm>
              <a:off x="5441950" y="2876549"/>
              <a:ext cx="1308101" cy="1096857"/>
              <a:chOff x="5441950" y="2876549"/>
              <a:chExt cx="1308101" cy="1096857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7CF8E1D5-4AAF-C7B3-BA77-063918422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950" y="3078163"/>
                <a:ext cx="341313" cy="895243"/>
              </a:xfrm>
              <a:custGeom>
                <a:avLst/>
                <a:gdLst>
                  <a:gd name="connsiteX0" fmla="*/ 0 w 341313"/>
                  <a:gd name="connsiteY0" fmla="*/ 468312 h 895243"/>
                  <a:gd name="connsiteX1" fmla="*/ 223547 w 341313"/>
                  <a:gd name="connsiteY1" fmla="*/ 468312 h 895243"/>
                  <a:gd name="connsiteX2" fmla="*/ 224261 w 341313"/>
                  <a:gd name="connsiteY2" fmla="*/ 488315 h 895243"/>
                  <a:gd name="connsiteX3" fmla="*/ 227832 w 341313"/>
                  <a:gd name="connsiteY3" fmla="*/ 517604 h 895243"/>
                  <a:gd name="connsiteX4" fmla="*/ 233546 w 341313"/>
                  <a:gd name="connsiteY4" fmla="*/ 546179 h 895243"/>
                  <a:gd name="connsiteX5" fmla="*/ 237831 w 341313"/>
                  <a:gd name="connsiteY5" fmla="*/ 565467 h 895243"/>
                  <a:gd name="connsiteX6" fmla="*/ 243545 w 341313"/>
                  <a:gd name="connsiteY6" fmla="*/ 584041 h 895243"/>
                  <a:gd name="connsiteX7" fmla="*/ 249973 w 341313"/>
                  <a:gd name="connsiteY7" fmla="*/ 602615 h 895243"/>
                  <a:gd name="connsiteX8" fmla="*/ 264257 w 341313"/>
                  <a:gd name="connsiteY8" fmla="*/ 636905 h 895243"/>
                  <a:gd name="connsiteX9" fmla="*/ 272827 w 341313"/>
                  <a:gd name="connsiteY9" fmla="*/ 653335 h 895243"/>
                  <a:gd name="connsiteX10" fmla="*/ 277112 w 341313"/>
                  <a:gd name="connsiteY10" fmla="*/ 661193 h 895243"/>
                  <a:gd name="connsiteX11" fmla="*/ 287111 w 341313"/>
                  <a:gd name="connsiteY11" fmla="*/ 678338 h 895243"/>
                  <a:gd name="connsiteX12" fmla="*/ 329250 w 341313"/>
                  <a:gd name="connsiteY12" fmla="*/ 734774 h 895243"/>
                  <a:gd name="connsiteX13" fmla="*/ 329250 w 341313"/>
                  <a:gd name="connsiteY13" fmla="*/ 756205 h 895243"/>
                  <a:gd name="connsiteX14" fmla="*/ 192836 w 341313"/>
                  <a:gd name="connsiteY14" fmla="*/ 890508 h 895243"/>
                  <a:gd name="connsiteX15" fmla="*/ 169981 w 341313"/>
                  <a:gd name="connsiteY15" fmla="*/ 889793 h 895243"/>
                  <a:gd name="connsiteX16" fmla="*/ 84277 w 341313"/>
                  <a:gd name="connsiteY16" fmla="*/ 772636 h 895243"/>
                  <a:gd name="connsiteX17" fmla="*/ 77135 w 341313"/>
                  <a:gd name="connsiteY17" fmla="*/ 759777 h 895243"/>
                  <a:gd name="connsiteX18" fmla="*/ 63565 w 341313"/>
                  <a:gd name="connsiteY18" fmla="*/ 733345 h 895243"/>
                  <a:gd name="connsiteX19" fmla="*/ 57137 w 341313"/>
                  <a:gd name="connsiteY19" fmla="*/ 719772 h 895243"/>
                  <a:gd name="connsiteX20" fmla="*/ 45709 w 341313"/>
                  <a:gd name="connsiteY20" fmla="*/ 691912 h 895243"/>
                  <a:gd name="connsiteX21" fmla="*/ 30711 w 341313"/>
                  <a:gd name="connsiteY21" fmla="*/ 649049 h 895243"/>
                  <a:gd name="connsiteX22" fmla="*/ 22141 w 341313"/>
                  <a:gd name="connsiteY22" fmla="*/ 620474 h 895243"/>
                  <a:gd name="connsiteX23" fmla="*/ 18570 w 341313"/>
                  <a:gd name="connsiteY23" fmla="*/ 606901 h 895243"/>
                  <a:gd name="connsiteX24" fmla="*/ 11428 w 341313"/>
                  <a:gd name="connsiteY24" fmla="*/ 576897 h 895243"/>
                  <a:gd name="connsiteX25" fmla="*/ 6428 w 341313"/>
                  <a:gd name="connsiteY25" fmla="*/ 545465 h 895243"/>
                  <a:gd name="connsiteX26" fmla="*/ 2857 w 341313"/>
                  <a:gd name="connsiteY26" fmla="*/ 514747 h 895243"/>
                  <a:gd name="connsiteX27" fmla="*/ 1429 w 341313"/>
                  <a:gd name="connsiteY27" fmla="*/ 499745 h 895243"/>
                  <a:gd name="connsiteX28" fmla="*/ 0 w 341313"/>
                  <a:gd name="connsiteY28" fmla="*/ 468312 h 895243"/>
                  <a:gd name="connsiteX29" fmla="*/ 182081 w 341313"/>
                  <a:gd name="connsiteY29" fmla="*/ 0 h 895243"/>
                  <a:gd name="connsiteX30" fmla="*/ 341313 w 341313"/>
                  <a:gd name="connsiteY30" fmla="*/ 158103 h 895243"/>
                  <a:gd name="connsiteX31" fmla="*/ 264911 w 341313"/>
                  <a:gd name="connsiteY31" fmla="*/ 266353 h 895243"/>
                  <a:gd name="connsiteX32" fmla="*/ 257056 w 341313"/>
                  <a:gd name="connsiteY32" fmla="*/ 284158 h 895243"/>
                  <a:gd name="connsiteX33" fmla="*/ 250630 w 341313"/>
                  <a:gd name="connsiteY33" fmla="*/ 301250 h 895243"/>
                  <a:gd name="connsiteX34" fmla="*/ 244203 w 341313"/>
                  <a:gd name="connsiteY34" fmla="*/ 319767 h 895243"/>
                  <a:gd name="connsiteX35" fmla="*/ 241347 w 341313"/>
                  <a:gd name="connsiteY35" fmla="*/ 329025 h 895243"/>
                  <a:gd name="connsiteX36" fmla="*/ 236349 w 341313"/>
                  <a:gd name="connsiteY36" fmla="*/ 347541 h 895243"/>
                  <a:gd name="connsiteX37" fmla="*/ 229922 w 341313"/>
                  <a:gd name="connsiteY37" fmla="*/ 376028 h 895243"/>
                  <a:gd name="connsiteX38" fmla="*/ 228494 w 341313"/>
                  <a:gd name="connsiteY38" fmla="*/ 385287 h 895243"/>
                  <a:gd name="connsiteX39" fmla="*/ 224924 w 341313"/>
                  <a:gd name="connsiteY39" fmla="*/ 415910 h 895243"/>
                  <a:gd name="connsiteX40" fmla="*/ 224210 w 341313"/>
                  <a:gd name="connsiteY40" fmla="*/ 436563 h 895243"/>
                  <a:gd name="connsiteX41" fmla="*/ 0 w 341313"/>
                  <a:gd name="connsiteY41" fmla="*/ 436563 h 895243"/>
                  <a:gd name="connsiteX42" fmla="*/ 8569 w 341313"/>
                  <a:gd name="connsiteY42" fmla="*/ 341844 h 895243"/>
                  <a:gd name="connsiteX43" fmla="*/ 14995 w 341313"/>
                  <a:gd name="connsiteY43" fmla="*/ 311933 h 895243"/>
                  <a:gd name="connsiteX44" fmla="*/ 18565 w 341313"/>
                  <a:gd name="connsiteY44" fmla="*/ 297689 h 895243"/>
                  <a:gd name="connsiteX45" fmla="*/ 26420 w 341313"/>
                  <a:gd name="connsiteY45" fmla="*/ 268490 h 895243"/>
                  <a:gd name="connsiteX46" fmla="*/ 63550 w 341313"/>
                  <a:gd name="connsiteY46" fmla="*/ 170210 h 895243"/>
                  <a:gd name="connsiteX47" fmla="*/ 77117 w 341313"/>
                  <a:gd name="connsiteY47" fmla="*/ 143859 h 895243"/>
                  <a:gd name="connsiteX48" fmla="*/ 182081 w 341313"/>
                  <a:gd name="connsiteY48" fmla="*/ 0 h 89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41313" h="895243">
                    <a:moveTo>
                      <a:pt x="0" y="468312"/>
                    </a:moveTo>
                    <a:cubicBezTo>
                      <a:pt x="0" y="468312"/>
                      <a:pt x="0" y="468312"/>
                      <a:pt x="223547" y="468312"/>
                    </a:cubicBezTo>
                    <a:cubicBezTo>
                      <a:pt x="223547" y="474742"/>
                      <a:pt x="224261" y="481171"/>
                      <a:pt x="224261" y="488315"/>
                    </a:cubicBezTo>
                    <a:cubicBezTo>
                      <a:pt x="224975" y="497602"/>
                      <a:pt x="226404" y="507603"/>
                      <a:pt x="227832" y="517604"/>
                    </a:cubicBezTo>
                    <a:cubicBezTo>
                      <a:pt x="229261" y="526891"/>
                      <a:pt x="231403" y="536892"/>
                      <a:pt x="233546" y="546179"/>
                    </a:cubicBezTo>
                    <a:cubicBezTo>
                      <a:pt x="234974" y="553323"/>
                      <a:pt x="236403" y="559752"/>
                      <a:pt x="237831" y="565467"/>
                    </a:cubicBezTo>
                    <a:cubicBezTo>
                      <a:pt x="239260" y="571897"/>
                      <a:pt x="241402" y="578326"/>
                      <a:pt x="243545" y="584041"/>
                    </a:cubicBezTo>
                    <a:cubicBezTo>
                      <a:pt x="245687" y="590470"/>
                      <a:pt x="247116" y="596185"/>
                      <a:pt x="249973" y="602615"/>
                    </a:cubicBezTo>
                    <a:cubicBezTo>
                      <a:pt x="254258" y="614759"/>
                      <a:pt x="259257" y="625475"/>
                      <a:pt x="264257" y="636905"/>
                    </a:cubicBezTo>
                    <a:cubicBezTo>
                      <a:pt x="267114" y="641905"/>
                      <a:pt x="269970" y="647620"/>
                      <a:pt x="272827" y="653335"/>
                    </a:cubicBezTo>
                    <a:cubicBezTo>
                      <a:pt x="274256" y="656193"/>
                      <a:pt x="275684" y="658336"/>
                      <a:pt x="277112" y="661193"/>
                    </a:cubicBezTo>
                    <a:cubicBezTo>
                      <a:pt x="280684" y="666908"/>
                      <a:pt x="283540" y="672623"/>
                      <a:pt x="287111" y="678338"/>
                    </a:cubicBezTo>
                    <a:cubicBezTo>
                      <a:pt x="299967" y="698341"/>
                      <a:pt x="313537" y="716915"/>
                      <a:pt x="329250" y="734774"/>
                    </a:cubicBezTo>
                    <a:cubicBezTo>
                      <a:pt x="334963" y="740489"/>
                      <a:pt x="334963" y="750490"/>
                      <a:pt x="329250" y="756205"/>
                    </a:cubicBezTo>
                    <a:cubicBezTo>
                      <a:pt x="329250" y="756205"/>
                      <a:pt x="329250" y="756205"/>
                      <a:pt x="192836" y="890508"/>
                    </a:cubicBezTo>
                    <a:cubicBezTo>
                      <a:pt x="186408" y="896937"/>
                      <a:pt x="175695" y="896937"/>
                      <a:pt x="169981" y="889793"/>
                    </a:cubicBezTo>
                    <a:cubicBezTo>
                      <a:pt x="137842" y="854075"/>
                      <a:pt x="107845" y="814784"/>
                      <a:pt x="84277" y="772636"/>
                    </a:cubicBezTo>
                    <a:cubicBezTo>
                      <a:pt x="81420" y="768350"/>
                      <a:pt x="79277" y="764063"/>
                      <a:pt x="77135" y="759777"/>
                    </a:cubicBezTo>
                    <a:cubicBezTo>
                      <a:pt x="72135" y="751205"/>
                      <a:pt x="67850" y="741918"/>
                      <a:pt x="63565" y="733345"/>
                    </a:cubicBezTo>
                    <a:cubicBezTo>
                      <a:pt x="61422" y="728345"/>
                      <a:pt x="59279" y="724058"/>
                      <a:pt x="57137" y="719772"/>
                    </a:cubicBezTo>
                    <a:cubicBezTo>
                      <a:pt x="53566" y="710485"/>
                      <a:pt x="49281" y="701198"/>
                      <a:pt x="45709" y="691912"/>
                    </a:cubicBezTo>
                    <a:cubicBezTo>
                      <a:pt x="39996" y="678338"/>
                      <a:pt x="34996" y="663337"/>
                      <a:pt x="30711" y="649049"/>
                    </a:cubicBezTo>
                    <a:cubicBezTo>
                      <a:pt x="27854" y="639048"/>
                      <a:pt x="24997" y="630475"/>
                      <a:pt x="22141" y="620474"/>
                    </a:cubicBezTo>
                    <a:cubicBezTo>
                      <a:pt x="20712" y="616188"/>
                      <a:pt x="19284" y="611187"/>
                      <a:pt x="18570" y="606901"/>
                    </a:cubicBezTo>
                    <a:cubicBezTo>
                      <a:pt x="15713" y="596900"/>
                      <a:pt x="13570" y="586898"/>
                      <a:pt x="11428" y="576897"/>
                    </a:cubicBezTo>
                    <a:cubicBezTo>
                      <a:pt x="9285" y="566896"/>
                      <a:pt x="7857" y="556895"/>
                      <a:pt x="6428" y="545465"/>
                    </a:cubicBezTo>
                    <a:cubicBezTo>
                      <a:pt x="5000" y="535463"/>
                      <a:pt x="3571" y="525462"/>
                      <a:pt x="2857" y="514747"/>
                    </a:cubicBezTo>
                    <a:cubicBezTo>
                      <a:pt x="2143" y="509746"/>
                      <a:pt x="1429" y="504745"/>
                      <a:pt x="1429" y="499745"/>
                    </a:cubicBezTo>
                    <a:cubicBezTo>
                      <a:pt x="714" y="489029"/>
                      <a:pt x="0" y="478313"/>
                      <a:pt x="0" y="468312"/>
                    </a:cubicBezTo>
                    <a:close/>
                    <a:moveTo>
                      <a:pt x="182081" y="0"/>
                    </a:moveTo>
                    <a:cubicBezTo>
                      <a:pt x="182081" y="0"/>
                      <a:pt x="182081" y="0"/>
                      <a:pt x="341313" y="158103"/>
                    </a:cubicBezTo>
                    <a:cubicBezTo>
                      <a:pt x="310609" y="190151"/>
                      <a:pt x="284904" y="225759"/>
                      <a:pt x="264911" y="266353"/>
                    </a:cubicBezTo>
                    <a:cubicBezTo>
                      <a:pt x="262054" y="272051"/>
                      <a:pt x="259912" y="277748"/>
                      <a:pt x="257056" y="284158"/>
                    </a:cubicBezTo>
                    <a:cubicBezTo>
                      <a:pt x="254914" y="289855"/>
                      <a:pt x="252772" y="295553"/>
                      <a:pt x="250630" y="301250"/>
                    </a:cubicBezTo>
                    <a:cubicBezTo>
                      <a:pt x="247773" y="307660"/>
                      <a:pt x="246345" y="313357"/>
                      <a:pt x="244203" y="319767"/>
                    </a:cubicBezTo>
                    <a:cubicBezTo>
                      <a:pt x="242775" y="322615"/>
                      <a:pt x="242061" y="325464"/>
                      <a:pt x="241347" y="329025"/>
                    </a:cubicBezTo>
                    <a:cubicBezTo>
                      <a:pt x="239205" y="334722"/>
                      <a:pt x="237777" y="341132"/>
                      <a:pt x="236349" y="347541"/>
                    </a:cubicBezTo>
                    <a:cubicBezTo>
                      <a:pt x="234207" y="356800"/>
                      <a:pt x="232065" y="366058"/>
                      <a:pt x="229922" y="376028"/>
                    </a:cubicBezTo>
                    <a:cubicBezTo>
                      <a:pt x="229922" y="378877"/>
                      <a:pt x="229208" y="382438"/>
                      <a:pt x="228494" y="385287"/>
                    </a:cubicBezTo>
                    <a:cubicBezTo>
                      <a:pt x="227066" y="395969"/>
                      <a:pt x="225638" y="405940"/>
                      <a:pt x="224924" y="415910"/>
                    </a:cubicBezTo>
                    <a:cubicBezTo>
                      <a:pt x="224924" y="422320"/>
                      <a:pt x="224210" y="429441"/>
                      <a:pt x="224210" y="436563"/>
                    </a:cubicBezTo>
                    <a:cubicBezTo>
                      <a:pt x="224210" y="436563"/>
                      <a:pt x="224210" y="436563"/>
                      <a:pt x="0" y="436563"/>
                    </a:cubicBezTo>
                    <a:cubicBezTo>
                      <a:pt x="714" y="403803"/>
                      <a:pt x="3570" y="372467"/>
                      <a:pt x="8569" y="341844"/>
                    </a:cubicBezTo>
                    <a:cubicBezTo>
                      <a:pt x="9997" y="331873"/>
                      <a:pt x="12853" y="321903"/>
                      <a:pt x="14995" y="311933"/>
                    </a:cubicBezTo>
                    <a:cubicBezTo>
                      <a:pt x="16423" y="306947"/>
                      <a:pt x="17137" y="302674"/>
                      <a:pt x="18565" y="297689"/>
                    </a:cubicBezTo>
                    <a:cubicBezTo>
                      <a:pt x="20708" y="287719"/>
                      <a:pt x="23564" y="277748"/>
                      <a:pt x="26420" y="268490"/>
                    </a:cubicBezTo>
                    <a:cubicBezTo>
                      <a:pt x="35702" y="233593"/>
                      <a:pt x="48555" y="201546"/>
                      <a:pt x="63550" y="170210"/>
                    </a:cubicBezTo>
                    <a:cubicBezTo>
                      <a:pt x="67834" y="161664"/>
                      <a:pt x="72119" y="153118"/>
                      <a:pt x="77117" y="143859"/>
                    </a:cubicBezTo>
                    <a:cubicBezTo>
                      <a:pt x="104965" y="91158"/>
                      <a:pt x="140667" y="43443"/>
                      <a:pt x="182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A688A89C-4D8B-BE82-F890-B66967EB8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76549"/>
                <a:ext cx="1104901" cy="1096600"/>
              </a:xfrm>
              <a:custGeom>
                <a:avLst/>
                <a:gdLst>
                  <a:gd name="connsiteX0" fmla="*/ 555397 w 1104901"/>
                  <a:gd name="connsiteY0" fmla="*/ 717550 h 1096600"/>
                  <a:gd name="connsiteX1" fmla="*/ 515938 w 1104901"/>
                  <a:gd name="connsiteY1" fmla="*/ 777673 h 1096600"/>
                  <a:gd name="connsiteX2" fmla="*/ 525265 w 1104901"/>
                  <a:gd name="connsiteY2" fmla="*/ 824913 h 1096600"/>
                  <a:gd name="connsiteX3" fmla="*/ 550375 w 1104901"/>
                  <a:gd name="connsiteY3" fmla="*/ 841375 h 1096600"/>
                  <a:gd name="connsiteX4" fmla="*/ 590551 w 1104901"/>
                  <a:gd name="connsiteY4" fmla="*/ 778389 h 1096600"/>
                  <a:gd name="connsiteX5" fmla="*/ 555397 w 1104901"/>
                  <a:gd name="connsiteY5" fmla="*/ 717550 h 1096600"/>
                  <a:gd name="connsiteX6" fmla="*/ 882174 w 1104901"/>
                  <a:gd name="connsiteY6" fmla="*/ 669925 h 1096600"/>
                  <a:gd name="connsiteX7" fmla="*/ 1104900 w 1104901"/>
                  <a:gd name="connsiteY7" fmla="*/ 669925 h 1096600"/>
                  <a:gd name="connsiteX8" fmla="*/ 1086340 w 1104901"/>
                  <a:gd name="connsiteY8" fmla="*/ 807800 h 1096600"/>
                  <a:gd name="connsiteX9" fmla="*/ 1078487 w 1104901"/>
                  <a:gd name="connsiteY9" fmla="*/ 837089 h 1096600"/>
                  <a:gd name="connsiteX10" fmla="*/ 1069207 w 1104901"/>
                  <a:gd name="connsiteY10" fmla="*/ 865664 h 1096600"/>
                  <a:gd name="connsiteX11" fmla="*/ 1047077 w 1104901"/>
                  <a:gd name="connsiteY11" fmla="*/ 921385 h 1096600"/>
                  <a:gd name="connsiteX12" fmla="*/ 1034941 w 1104901"/>
                  <a:gd name="connsiteY12" fmla="*/ 947817 h 1096600"/>
                  <a:gd name="connsiteX13" fmla="*/ 1020664 w 1104901"/>
                  <a:gd name="connsiteY13" fmla="*/ 974963 h 1096600"/>
                  <a:gd name="connsiteX14" fmla="*/ 1005673 w 1104901"/>
                  <a:gd name="connsiteY14" fmla="*/ 999966 h 1096600"/>
                  <a:gd name="connsiteX15" fmla="*/ 980688 w 1104901"/>
                  <a:gd name="connsiteY15" fmla="*/ 1035685 h 1096600"/>
                  <a:gd name="connsiteX16" fmla="*/ 935714 w 1104901"/>
                  <a:gd name="connsiteY16" fmla="*/ 1091406 h 1096600"/>
                  <a:gd name="connsiteX17" fmla="*/ 912871 w 1104901"/>
                  <a:gd name="connsiteY17" fmla="*/ 1092121 h 1096600"/>
                  <a:gd name="connsiteX18" fmla="*/ 777950 w 1104901"/>
                  <a:gd name="connsiteY18" fmla="*/ 957818 h 1096600"/>
                  <a:gd name="connsiteX19" fmla="*/ 777236 w 1104901"/>
                  <a:gd name="connsiteY19" fmla="*/ 936387 h 1096600"/>
                  <a:gd name="connsiteX20" fmla="*/ 823637 w 1104901"/>
                  <a:gd name="connsiteY20" fmla="*/ 872093 h 1096600"/>
                  <a:gd name="connsiteX21" fmla="*/ 832918 w 1104901"/>
                  <a:gd name="connsiteY21" fmla="*/ 855663 h 1096600"/>
                  <a:gd name="connsiteX22" fmla="*/ 840770 w 1104901"/>
                  <a:gd name="connsiteY22" fmla="*/ 838518 h 1096600"/>
                  <a:gd name="connsiteX23" fmla="*/ 852192 w 1104901"/>
                  <a:gd name="connsiteY23" fmla="*/ 812086 h 1096600"/>
                  <a:gd name="connsiteX24" fmla="*/ 880033 w 1104901"/>
                  <a:gd name="connsiteY24" fmla="*/ 699215 h 1096600"/>
                  <a:gd name="connsiteX25" fmla="*/ 882174 w 1104901"/>
                  <a:gd name="connsiteY25" fmla="*/ 669925 h 1096600"/>
                  <a:gd name="connsiteX26" fmla="*/ 555311 w 1104901"/>
                  <a:gd name="connsiteY26" fmla="*/ 669925 h 1096600"/>
                  <a:gd name="connsiteX27" fmla="*/ 621804 w 1104901"/>
                  <a:gd name="connsiteY27" fmla="*/ 699161 h 1096600"/>
                  <a:gd name="connsiteX28" fmla="*/ 646113 w 1104901"/>
                  <a:gd name="connsiteY28" fmla="*/ 779739 h 1096600"/>
                  <a:gd name="connsiteX29" fmla="*/ 620374 w 1104901"/>
                  <a:gd name="connsiteY29" fmla="*/ 858177 h 1096600"/>
                  <a:gd name="connsiteX30" fmla="*/ 552451 w 1104901"/>
                  <a:gd name="connsiteY30" fmla="*/ 887413 h 1096600"/>
                  <a:gd name="connsiteX31" fmla="*/ 458788 w 1104901"/>
                  <a:gd name="connsiteY31" fmla="*/ 774747 h 1096600"/>
                  <a:gd name="connsiteX32" fmla="*/ 485958 w 1104901"/>
                  <a:gd name="connsiteY32" fmla="*/ 699161 h 1096600"/>
                  <a:gd name="connsiteX33" fmla="*/ 555311 w 1104901"/>
                  <a:gd name="connsiteY33" fmla="*/ 669925 h 1096600"/>
                  <a:gd name="connsiteX34" fmla="*/ 343883 w 1104901"/>
                  <a:gd name="connsiteY34" fmla="*/ 476250 h 1096600"/>
                  <a:gd name="connsiteX35" fmla="*/ 304800 w 1104901"/>
                  <a:gd name="connsiteY35" fmla="*/ 537089 h 1096600"/>
                  <a:gd name="connsiteX36" fmla="*/ 314749 w 1104901"/>
                  <a:gd name="connsiteY36" fmla="*/ 583613 h 1096600"/>
                  <a:gd name="connsiteX37" fmla="*/ 338909 w 1104901"/>
                  <a:gd name="connsiteY37" fmla="*/ 600075 h 1096600"/>
                  <a:gd name="connsiteX38" fmla="*/ 379413 w 1104901"/>
                  <a:gd name="connsiteY38" fmla="*/ 537089 h 1096600"/>
                  <a:gd name="connsiteX39" fmla="*/ 343883 w 1104901"/>
                  <a:gd name="connsiteY39" fmla="*/ 476250 h 1096600"/>
                  <a:gd name="connsiteX40" fmla="*/ 562165 w 1104901"/>
                  <a:gd name="connsiteY40" fmla="*/ 430213 h 1096600"/>
                  <a:gd name="connsiteX41" fmla="*/ 604222 w 1104901"/>
                  <a:gd name="connsiteY41" fmla="*/ 430213 h 1096600"/>
                  <a:gd name="connsiteX42" fmla="*/ 609924 w 1104901"/>
                  <a:gd name="connsiteY42" fmla="*/ 440895 h 1096600"/>
                  <a:gd name="connsiteX43" fmla="*/ 341902 w 1104901"/>
                  <a:gd name="connsiteY43" fmla="*/ 883852 h 1096600"/>
                  <a:gd name="connsiteX44" fmla="*/ 336199 w 1104901"/>
                  <a:gd name="connsiteY44" fmla="*/ 887413 h 1096600"/>
                  <a:gd name="connsiteX45" fmla="*/ 293429 w 1104901"/>
                  <a:gd name="connsiteY45" fmla="*/ 887413 h 1096600"/>
                  <a:gd name="connsiteX46" fmla="*/ 287014 w 1104901"/>
                  <a:gd name="connsiteY46" fmla="*/ 876731 h 1096600"/>
                  <a:gd name="connsiteX47" fmla="*/ 556462 w 1104901"/>
                  <a:gd name="connsiteY47" fmla="*/ 433061 h 1096600"/>
                  <a:gd name="connsiteX48" fmla="*/ 562165 w 1104901"/>
                  <a:gd name="connsiteY48" fmla="*/ 430213 h 1096600"/>
                  <a:gd name="connsiteX49" fmla="*/ 344602 w 1104901"/>
                  <a:gd name="connsiteY49" fmla="*/ 430213 h 1096600"/>
                  <a:gd name="connsiteX50" fmla="*/ 411612 w 1104901"/>
                  <a:gd name="connsiteY50" fmla="*/ 459449 h 1096600"/>
                  <a:gd name="connsiteX51" fmla="*/ 436563 w 1104901"/>
                  <a:gd name="connsiteY51" fmla="*/ 540027 h 1096600"/>
                  <a:gd name="connsiteX52" fmla="*/ 410187 w 1104901"/>
                  <a:gd name="connsiteY52" fmla="*/ 618465 h 1096600"/>
                  <a:gd name="connsiteX53" fmla="*/ 341750 w 1104901"/>
                  <a:gd name="connsiteY53" fmla="*/ 647701 h 1096600"/>
                  <a:gd name="connsiteX54" fmla="*/ 247650 w 1104901"/>
                  <a:gd name="connsiteY54" fmla="*/ 534322 h 1096600"/>
                  <a:gd name="connsiteX55" fmla="*/ 274740 w 1104901"/>
                  <a:gd name="connsiteY55" fmla="*/ 459449 h 1096600"/>
                  <a:gd name="connsiteX56" fmla="*/ 344602 w 1104901"/>
                  <a:gd name="connsiteY56" fmla="*/ 430213 h 1096600"/>
                  <a:gd name="connsiteX57" fmla="*/ 924752 w 1104901"/>
                  <a:gd name="connsiteY57" fmla="*/ 203200 h 1096600"/>
                  <a:gd name="connsiteX58" fmla="*/ 953347 w 1104901"/>
                  <a:gd name="connsiteY58" fmla="*/ 235948 h 1096600"/>
                  <a:gd name="connsiteX59" fmla="*/ 971934 w 1104901"/>
                  <a:gd name="connsiteY59" fmla="*/ 259441 h 1096600"/>
                  <a:gd name="connsiteX60" fmla="*/ 997669 w 1104901"/>
                  <a:gd name="connsiteY60" fmla="*/ 295748 h 1096600"/>
                  <a:gd name="connsiteX61" fmla="*/ 1027694 w 1104901"/>
                  <a:gd name="connsiteY61" fmla="*/ 346293 h 1096600"/>
                  <a:gd name="connsiteX62" fmla="*/ 1078451 w 1104901"/>
                  <a:gd name="connsiteY62" fmla="*/ 470877 h 1096600"/>
                  <a:gd name="connsiteX63" fmla="*/ 1098467 w 1104901"/>
                  <a:gd name="connsiteY63" fmla="*/ 559865 h 1096600"/>
                  <a:gd name="connsiteX64" fmla="*/ 1104901 w 1104901"/>
                  <a:gd name="connsiteY64" fmla="*/ 638175 h 1096600"/>
                  <a:gd name="connsiteX65" fmla="*/ 881859 w 1104901"/>
                  <a:gd name="connsiteY65" fmla="*/ 638175 h 1096600"/>
                  <a:gd name="connsiteX66" fmla="*/ 880429 w 1104901"/>
                  <a:gd name="connsiteY66" fmla="*/ 618241 h 1096600"/>
                  <a:gd name="connsiteX67" fmla="*/ 875425 w 1104901"/>
                  <a:gd name="connsiteY67" fmla="*/ 578375 h 1096600"/>
                  <a:gd name="connsiteX68" fmla="*/ 867561 w 1104901"/>
                  <a:gd name="connsiteY68" fmla="*/ 540644 h 1096600"/>
                  <a:gd name="connsiteX69" fmla="*/ 864702 w 1104901"/>
                  <a:gd name="connsiteY69" fmla="*/ 531389 h 1096600"/>
                  <a:gd name="connsiteX70" fmla="*/ 858983 w 1104901"/>
                  <a:gd name="connsiteY70" fmla="*/ 512879 h 1096600"/>
                  <a:gd name="connsiteX71" fmla="*/ 848260 w 1104901"/>
                  <a:gd name="connsiteY71" fmla="*/ 486539 h 1096600"/>
                  <a:gd name="connsiteX72" fmla="*/ 836821 w 1104901"/>
                  <a:gd name="connsiteY72" fmla="*/ 460198 h 1096600"/>
                  <a:gd name="connsiteX73" fmla="*/ 766763 w 1104901"/>
                  <a:gd name="connsiteY73" fmla="*/ 360531 h 1096600"/>
                  <a:gd name="connsiteX74" fmla="*/ 924752 w 1104901"/>
                  <a:gd name="connsiteY74" fmla="*/ 203200 h 1096600"/>
                  <a:gd name="connsiteX75" fmla="*/ 465138 w 1104901"/>
                  <a:gd name="connsiteY75" fmla="*/ 0 h 1096600"/>
                  <a:gd name="connsiteX76" fmla="*/ 663127 w 1104901"/>
                  <a:gd name="connsiteY76" fmla="*/ 35013 h 1096600"/>
                  <a:gd name="connsiteX77" fmla="*/ 691003 w 1104901"/>
                  <a:gd name="connsiteY77" fmla="*/ 45016 h 1096600"/>
                  <a:gd name="connsiteX78" fmla="*/ 745325 w 1104901"/>
                  <a:gd name="connsiteY78" fmla="*/ 68596 h 1096600"/>
                  <a:gd name="connsiteX79" fmla="*/ 771772 w 1104901"/>
                  <a:gd name="connsiteY79" fmla="*/ 82887 h 1096600"/>
                  <a:gd name="connsiteX80" fmla="*/ 822520 w 1104901"/>
                  <a:gd name="connsiteY80" fmla="*/ 115041 h 1096600"/>
                  <a:gd name="connsiteX81" fmla="*/ 846107 w 1104901"/>
                  <a:gd name="connsiteY81" fmla="*/ 131476 h 1096600"/>
                  <a:gd name="connsiteX82" fmla="*/ 858258 w 1104901"/>
                  <a:gd name="connsiteY82" fmla="*/ 140765 h 1096600"/>
                  <a:gd name="connsiteX83" fmla="*/ 881131 w 1104901"/>
                  <a:gd name="connsiteY83" fmla="*/ 159343 h 1096600"/>
                  <a:gd name="connsiteX84" fmla="*/ 903288 w 1104901"/>
                  <a:gd name="connsiteY84" fmla="*/ 179350 h 1096600"/>
                  <a:gd name="connsiteX85" fmla="*/ 744610 w 1104901"/>
                  <a:gd name="connsiteY85" fmla="*/ 336550 h 1096600"/>
                  <a:gd name="connsiteX86" fmla="*/ 669560 w 1104901"/>
                  <a:gd name="connsiteY86" fmla="*/ 279386 h 1096600"/>
                  <a:gd name="connsiteX87" fmla="*/ 652406 w 1104901"/>
                  <a:gd name="connsiteY87" fmla="*/ 270812 h 1096600"/>
                  <a:gd name="connsiteX88" fmla="*/ 618097 w 1104901"/>
                  <a:gd name="connsiteY88" fmla="*/ 255092 h 1096600"/>
                  <a:gd name="connsiteX89" fmla="*/ 590936 w 1104901"/>
                  <a:gd name="connsiteY89" fmla="*/ 244374 h 1096600"/>
                  <a:gd name="connsiteX90" fmla="*/ 581644 w 1104901"/>
                  <a:gd name="connsiteY90" fmla="*/ 241516 h 1096600"/>
                  <a:gd name="connsiteX91" fmla="*/ 563060 w 1104901"/>
                  <a:gd name="connsiteY91" fmla="*/ 235799 h 1096600"/>
                  <a:gd name="connsiteX92" fmla="*/ 535185 w 1104901"/>
                  <a:gd name="connsiteY92" fmla="*/ 229368 h 1096600"/>
                  <a:gd name="connsiteX93" fmla="*/ 505165 w 1104901"/>
                  <a:gd name="connsiteY93" fmla="*/ 224367 h 1096600"/>
                  <a:gd name="connsiteX94" fmla="*/ 465138 w 1104901"/>
                  <a:gd name="connsiteY94" fmla="*/ 221508 h 1096600"/>
                  <a:gd name="connsiteX95" fmla="*/ 465138 w 1104901"/>
                  <a:gd name="connsiteY95" fmla="*/ 0 h 1096600"/>
                  <a:gd name="connsiteX96" fmla="*/ 434975 w 1104901"/>
                  <a:gd name="connsiteY96" fmla="*/ 0 h 1096600"/>
                  <a:gd name="connsiteX97" fmla="*/ 434975 w 1104901"/>
                  <a:gd name="connsiteY97" fmla="*/ 221508 h 1096600"/>
                  <a:gd name="connsiteX98" fmla="*/ 156876 w 1104901"/>
                  <a:gd name="connsiteY98" fmla="*/ 336550 h 1096600"/>
                  <a:gd name="connsiteX99" fmla="*/ 0 w 1104901"/>
                  <a:gd name="connsiteY99" fmla="*/ 179350 h 1096600"/>
                  <a:gd name="connsiteX100" fmla="*/ 32801 w 1104901"/>
                  <a:gd name="connsiteY100" fmla="*/ 150054 h 1096600"/>
                  <a:gd name="connsiteX101" fmla="*/ 79864 w 1104901"/>
                  <a:gd name="connsiteY101" fmla="*/ 115041 h 1096600"/>
                  <a:gd name="connsiteX102" fmla="*/ 104109 w 1104901"/>
                  <a:gd name="connsiteY102" fmla="*/ 98607 h 1096600"/>
                  <a:gd name="connsiteX103" fmla="*/ 168998 w 1104901"/>
                  <a:gd name="connsiteY103" fmla="*/ 62165 h 1096600"/>
                  <a:gd name="connsiteX104" fmla="*/ 253141 w 1104901"/>
                  <a:gd name="connsiteY104" fmla="*/ 30011 h 1096600"/>
                  <a:gd name="connsiteX105" fmla="*/ 267402 w 1104901"/>
                  <a:gd name="connsiteY105" fmla="*/ 25723 h 1096600"/>
                  <a:gd name="connsiteX106" fmla="*/ 296638 w 1104901"/>
                  <a:gd name="connsiteY106" fmla="*/ 17863 h 1096600"/>
                  <a:gd name="connsiteX107" fmla="*/ 326588 w 1104901"/>
                  <a:gd name="connsiteY107" fmla="*/ 11433 h 1096600"/>
                  <a:gd name="connsiteX108" fmla="*/ 402886 w 1104901"/>
                  <a:gd name="connsiteY108" fmla="*/ 1429 h 1096600"/>
                  <a:gd name="connsiteX109" fmla="*/ 434975 w 1104901"/>
                  <a:gd name="connsiteY109" fmla="*/ 0 h 109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104901" h="1096600">
                    <a:moveTo>
                      <a:pt x="555397" y="717550"/>
                    </a:moveTo>
                    <a:cubicBezTo>
                      <a:pt x="528852" y="717550"/>
                      <a:pt x="515938" y="737591"/>
                      <a:pt x="515938" y="777673"/>
                    </a:cubicBezTo>
                    <a:cubicBezTo>
                      <a:pt x="515938" y="798430"/>
                      <a:pt x="519525" y="814177"/>
                      <a:pt x="525265" y="824913"/>
                    </a:cubicBezTo>
                    <a:cubicBezTo>
                      <a:pt x="531722" y="835649"/>
                      <a:pt x="540331" y="841375"/>
                      <a:pt x="550375" y="841375"/>
                    </a:cubicBezTo>
                    <a:cubicBezTo>
                      <a:pt x="577637" y="841375"/>
                      <a:pt x="590551" y="820618"/>
                      <a:pt x="590551" y="778389"/>
                    </a:cubicBezTo>
                    <a:cubicBezTo>
                      <a:pt x="590551" y="737591"/>
                      <a:pt x="579072" y="717550"/>
                      <a:pt x="555397" y="717550"/>
                    </a:cubicBezTo>
                    <a:close/>
                    <a:moveTo>
                      <a:pt x="882174" y="669925"/>
                    </a:moveTo>
                    <a:cubicBezTo>
                      <a:pt x="882174" y="669925"/>
                      <a:pt x="882174" y="669925"/>
                      <a:pt x="1104900" y="669925"/>
                    </a:cubicBezTo>
                    <a:cubicBezTo>
                      <a:pt x="1103473" y="717074"/>
                      <a:pt x="1097762" y="762794"/>
                      <a:pt x="1086340" y="807800"/>
                    </a:cubicBezTo>
                    <a:cubicBezTo>
                      <a:pt x="1084198" y="817086"/>
                      <a:pt x="1081343" y="827088"/>
                      <a:pt x="1078487" y="837089"/>
                    </a:cubicBezTo>
                    <a:cubicBezTo>
                      <a:pt x="1075632" y="846376"/>
                      <a:pt x="1072776" y="856377"/>
                      <a:pt x="1069207" y="865664"/>
                    </a:cubicBezTo>
                    <a:cubicBezTo>
                      <a:pt x="1062782" y="884238"/>
                      <a:pt x="1055644" y="902811"/>
                      <a:pt x="1047077" y="921385"/>
                    </a:cubicBezTo>
                    <a:cubicBezTo>
                      <a:pt x="1043508" y="929958"/>
                      <a:pt x="1039225" y="939245"/>
                      <a:pt x="1034941" y="947817"/>
                    </a:cubicBezTo>
                    <a:cubicBezTo>
                      <a:pt x="1029944" y="957104"/>
                      <a:pt x="1025661" y="965676"/>
                      <a:pt x="1020664" y="974963"/>
                    </a:cubicBezTo>
                    <a:cubicBezTo>
                      <a:pt x="1015667" y="983536"/>
                      <a:pt x="1010670" y="991394"/>
                      <a:pt x="1005673" y="999966"/>
                    </a:cubicBezTo>
                    <a:cubicBezTo>
                      <a:pt x="997820" y="1011396"/>
                      <a:pt x="989254" y="1023541"/>
                      <a:pt x="980688" y="1035685"/>
                    </a:cubicBezTo>
                    <a:cubicBezTo>
                      <a:pt x="966410" y="1055688"/>
                      <a:pt x="951419" y="1073547"/>
                      <a:pt x="935714" y="1091406"/>
                    </a:cubicBezTo>
                    <a:cubicBezTo>
                      <a:pt x="930003" y="1097836"/>
                      <a:pt x="919295" y="1098550"/>
                      <a:pt x="912871" y="1092121"/>
                    </a:cubicBezTo>
                    <a:cubicBezTo>
                      <a:pt x="912871" y="1092121"/>
                      <a:pt x="912871" y="1092121"/>
                      <a:pt x="777950" y="957818"/>
                    </a:cubicBezTo>
                    <a:cubicBezTo>
                      <a:pt x="771525" y="952103"/>
                      <a:pt x="771525" y="942816"/>
                      <a:pt x="777236" y="936387"/>
                    </a:cubicBezTo>
                    <a:cubicBezTo>
                      <a:pt x="794369" y="916385"/>
                      <a:pt x="810074" y="894953"/>
                      <a:pt x="823637" y="872093"/>
                    </a:cubicBezTo>
                    <a:cubicBezTo>
                      <a:pt x="826493" y="866378"/>
                      <a:pt x="829348" y="860663"/>
                      <a:pt x="832918" y="855663"/>
                    </a:cubicBezTo>
                    <a:cubicBezTo>
                      <a:pt x="835773" y="849948"/>
                      <a:pt x="838629" y="844233"/>
                      <a:pt x="840770" y="838518"/>
                    </a:cubicBezTo>
                    <a:cubicBezTo>
                      <a:pt x="845053" y="829945"/>
                      <a:pt x="848623" y="822087"/>
                      <a:pt x="852192" y="812086"/>
                    </a:cubicBezTo>
                    <a:cubicBezTo>
                      <a:pt x="866469" y="777081"/>
                      <a:pt x="875750" y="739220"/>
                      <a:pt x="880033" y="699215"/>
                    </a:cubicBezTo>
                    <a:cubicBezTo>
                      <a:pt x="881460" y="689928"/>
                      <a:pt x="882174" y="679926"/>
                      <a:pt x="882174" y="669925"/>
                    </a:cubicBezTo>
                    <a:close/>
                    <a:moveTo>
                      <a:pt x="555311" y="669925"/>
                    </a:moveTo>
                    <a:cubicBezTo>
                      <a:pt x="583195" y="669925"/>
                      <a:pt x="605359" y="679908"/>
                      <a:pt x="621804" y="699161"/>
                    </a:cubicBezTo>
                    <a:cubicBezTo>
                      <a:pt x="638248" y="718414"/>
                      <a:pt x="646113" y="745511"/>
                      <a:pt x="646113" y="779739"/>
                    </a:cubicBezTo>
                    <a:cubicBezTo>
                      <a:pt x="646113" y="812540"/>
                      <a:pt x="637533" y="838211"/>
                      <a:pt x="620374" y="858177"/>
                    </a:cubicBezTo>
                    <a:cubicBezTo>
                      <a:pt x="602499" y="877430"/>
                      <a:pt x="580335" y="887413"/>
                      <a:pt x="552451" y="887413"/>
                    </a:cubicBezTo>
                    <a:cubicBezTo>
                      <a:pt x="490247" y="887413"/>
                      <a:pt x="458788" y="849620"/>
                      <a:pt x="458788" y="774747"/>
                    </a:cubicBezTo>
                    <a:cubicBezTo>
                      <a:pt x="458788" y="744085"/>
                      <a:pt x="468083" y="718414"/>
                      <a:pt x="485958" y="699161"/>
                    </a:cubicBezTo>
                    <a:cubicBezTo>
                      <a:pt x="503832" y="679908"/>
                      <a:pt x="526711" y="669925"/>
                      <a:pt x="555311" y="669925"/>
                    </a:cubicBezTo>
                    <a:close/>
                    <a:moveTo>
                      <a:pt x="343883" y="476250"/>
                    </a:moveTo>
                    <a:cubicBezTo>
                      <a:pt x="318302" y="476250"/>
                      <a:pt x="304800" y="496291"/>
                      <a:pt x="304800" y="537089"/>
                    </a:cubicBezTo>
                    <a:cubicBezTo>
                      <a:pt x="304800" y="557130"/>
                      <a:pt x="308353" y="572877"/>
                      <a:pt x="314749" y="583613"/>
                    </a:cubicBezTo>
                    <a:cubicBezTo>
                      <a:pt x="321144" y="594349"/>
                      <a:pt x="329671" y="600075"/>
                      <a:pt x="338909" y="600075"/>
                    </a:cubicBezTo>
                    <a:cubicBezTo>
                      <a:pt x="365912" y="600075"/>
                      <a:pt x="379413" y="579318"/>
                      <a:pt x="379413" y="537089"/>
                    </a:cubicBezTo>
                    <a:cubicBezTo>
                      <a:pt x="379413" y="496291"/>
                      <a:pt x="367333" y="476250"/>
                      <a:pt x="343883" y="476250"/>
                    </a:cubicBezTo>
                    <a:close/>
                    <a:moveTo>
                      <a:pt x="562165" y="430213"/>
                    </a:moveTo>
                    <a:cubicBezTo>
                      <a:pt x="562165" y="430213"/>
                      <a:pt x="562165" y="430213"/>
                      <a:pt x="604222" y="430213"/>
                    </a:cubicBezTo>
                    <a:cubicBezTo>
                      <a:pt x="609924" y="430213"/>
                      <a:pt x="612776" y="435910"/>
                      <a:pt x="609924" y="440895"/>
                    </a:cubicBezTo>
                    <a:cubicBezTo>
                      <a:pt x="609924" y="440895"/>
                      <a:pt x="609924" y="440895"/>
                      <a:pt x="341902" y="883852"/>
                    </a:cubicBezTo>
                    <a:cubicBezTo>
                      <a:pt x="341189" y="885989"/>
                      <a:pt x="338338" y="887413"/>
                      <a:pt x="336199" y="887413"/>
                    </a:cubicBezTo>
                    <a:cubicBezTo>
                      <a:pt x="336199" y="887413"/>
                      <a:pt x="336199" y="887413"/>
                      <a:pt x="293429" y="887413"/>
                    </a:cubicBezTo>
                    <a:cubicBezTo>
                      <a:pt x="287727" y="887413"/>
                      <a:pt x="284163" y="881716"/>
                      <a:pt x="287014" y="876731"/>
                    </a:cubicBezTo>
                    <a:cubicBezTo>
                      <a:pt x="287014" y="876731"/>
                      <a:pt x="287014" y="876731"/>
                      <a:pt x="556462" y="433061"/>
                    </a:cubicBezTo>
                    <a:cubicBezTo>
                      <a:pt x="557888" y="431637"/>
                      <a:pt x="560027" y="430213"/>
                      <a:pt x="562165" y="430213"/>
                    </a:cubicBezTo>
                    <a:close/>
                    <a:moveTo>
                      <a:pt x="344602" y="430213"/>
                    </a:moveTo>
                    <a:cubicBezTo>
                      <a:pt x="372404" y="430213"/>
                      <a:pt x="394503" y="439483"/>
                      <a:pt x="411612" y="459449"/>
                    </a:cubicBezTo>
                    <a:cubicBezTo>
                      <a:pt x="428009" y="478702"/>
                      <a:pt x="436563" y="505799"/>
                      <a:pt x="436563" y="540027"/>
                    </a:cubicBezTo>
                    <a:cubicBezTo>
                      <a:pt x="436563" y="572828"/>
                      <a:pt x="427296" y="598499"/>
                      <a:pt x="410187" y="618465"/>
                    </a:cubicBezTo>
                    <a:cubicBezTo>
                      <a:pt x="392365" y="637718"/>
                      <a:pt x="369553" y="647701"/>
                      <a:pt x="341750" y="647701"/>
                    </a:cubicBezTo>
                    <a:cubicBezTo>
                      <a:pt x="279730" y="647701"/>
                      <a:pt x="247650" y="609908"/>
                      <a:pt x="247650" y="534322"/>
                    </a:cubicBezTo>
                    <a:cubicBezTo>
                      <a:pt x="247650" y="503660"/>
                      <a:pt x="256918" y="478702"/>
                      <a:pt x="274740" y="459449"/>
                    </a:cubicBezTo>
                    <a:cubicBezTo>
                      <a:pt x="293275" y="439483"/>
                      <a:pt x="316800" y="430213"/>
                      <a:pt x="344602" y="430213"/>
                    </a:cubicBezTo>
                    <a:close/>
                    <a:moveTo>
                      <a:pt x="924752" y="203200"/>
                    </a:moveTo>
                    <a:cubicBezTo>
                      <a:pt x="934045" y="213878"/>
                      <a:pt x="944053" y="224557"/>
                      <a:pt x="953347" y="235948"/>
                    </a:cubicBezTo>
                    <a:cubicBezTo>
                      <a:pt x="959781" y="243779"/>
                      <a:pt x="965500" y="252321"/>
                      <a:pt x="971934" y="259441"/>
                    </a:cubicBezTo>
                    <a:cubicBezTo>
                      <a:pt x="980512" y="271543"/>
                      <a:pt x="989091" y="283645"/>
                      <a:pt x="997669" y="295748"/>
                    </a:cubicBezTo>
                    <a:cubicBezTo>
                      <a:pt x="1008393" y="312122"/>
                      <a:pt x="1018401" y="329207"/>
                      <a:pt x="1027694" y="346293"/>
                    </a:cubicBezTo>
                    <a:cubicBezTo>
                      <a:pt x="1048426" y="385448"/>
                      <a:pt x="1065583" y="427450"/>
                      <a:pt x="1078451" y="470877"/>
                    </a:cubicBezTo>
                    <a:cubicBezTo>
                      <a:pt x="1087029" y="499353"/>
                      <a:pt x="1094178" y="529253"/>
                      <a:pt x="1098467" y="559865"/>
                    </a:cubicBezTo>
                    <a:cubicBezTo>
                      <a:pt x="1102042" y="584782"/>
                      <a:pt x="1104186" y="611122"/>
                      <a:pt x="1104901" y="638175"/>
                    </a:cubicBezTo>
                    <a:cubicBezTo>
                      <a:pt x="1104901" y="638175"/>
                      <a:pt x="1104901" y="638175"/>
                      <a:pt x="881859" y="638175"/>
                    </a:cubicBezTo>
                    <a:cubicBezTo>
                      <a:pt x="881859" y="631056"/>
                      <a:pt x="881144" y="624649"/>
                      <a:pt x="880429" y="618241"/>
                    </a:cubicBezTo>
                    <a:cubicBezTo>
                      <a:pt x="879714" y="604003"/>
                      <a:pt x="877570" y="591189"/>
                      <a:pt x="875425" y="578375"/>
                    </a:cubicBezTo>
                    <a:cubicBezTo>
                      <a:pt x="873280" y="565560"/>
                      <a:pt x="870421" y="552746"/>
                      <a:pt x="867561" y="540644"/>
                    </a:cubicBezTo>
                    <a:cubicBezTo>
                      <a:pt x="866131" y="537084"/>
                      <a:pt x="865417" y="534236"/>
                      <a:pt x="864702" y="531389"/>
                    </a:cubicBezTo>
                    <a:cubicBezTo>
                      <a:pt x="862557" y="524982"/>
                      <a:pt x="861127" y="519286"/>
                      <a:pt x="858983" y="512879"/>
                    </a:cubicBezTo>
                    <a:cubicBezTo>
                      <a:pt x="855408" y="503624"/>
                      <a:pt x="851834" y="495082"/>
                      <a:pt x="848260" y="486539"/>
                    </a:cubicBezTo>
                    <a:cubicBezTo>
                      <a:pt x="844685" y="477284"/>
                      <a:pt x="841111" y="468741"/>
                      <a:pt x="836821" y="460198"/>
                    </a:cubicBezTo>
                    <a:cubicBezTo>
                      <a:pt x="818235" y="423891"/>
                      <a:pt x="794644" y="390431"/>
                      <a:pt x="766763" y="360531"/>
                    </a:cubicBezTo>
                    <a:cubicBezTo>
                      <a:pt x="766763" y="360531"/>
                      <a:pt x="766763" y="360531"/>
                      <a:pt x="924752" y="203200"/>
                    </a:cubicBezTo>
                    <a:close/>
                    <a:moveTo>
                      <a:pt x="465138" y="0"/>
                    </a:moveTo>
                    <a:cubicBezTo>
                      <a:pt x="534470" y="1429"/>
                      <a:pt x="600228" y="13576"/>
                      <a:pt x="663127" y="35013"/>
                    </a:cubicBezTo>
                    <a:cubicBezTo>
                      <a:pt x="672419" y="37871"/>
                      <a:pt x="681711" y="41443"/>
                      <a:pt x="691003" y="45016"/>
                    </a:cubicBezTo>
                    <a:cubicBezTo>
                      <a:pt x="709587" y="51447"/>
                      <a:pt x="727456" y="60022"/>
                      <a:pt x="745325" y="68596"/>
                    </a:cubicBezTo>
                    <a:cubicBezTo>
                      <a:pt x="754617" y="73598"/>
                      <a:pt x="763194" y="77885"/>
                      <a:pt x="771772" y="82887"/>
                    </a:cubicBezTo>
                    <a:cubicBezTo>
                      <a:pt x="789641" y="92891"/>
                      <a:pt x="806080" y="103609"/>
                      <a:pt x="822520" y="115041"/>
                    </a:cubicBezTo>
                    <a:cubicBezTo>
                      <a:pt x="830382" y="120758"/>
                      <a:pt x="838245" y="125760"/>
                      <a:pt x="846107" y="131476"/>
                    </a:cubicBezTo>
                    <a:cubicBezTo>
                      <a:pt x="850396" y="134334"/>
                      <a:pt x="853970" y="137192"/>
                      <a:pt x="858258" y="140765"/>
                    </a:cubicBezTo>
                    <a:cubicBezTo>
                      <a:pt x="866121" y="146481"/>
                      <a:pt x="873983" y="152912"/>
                      <a:pt x="881131" y="159343"/>
                    </a:cubicBezTo>
                    <a:cubicBezTo>
                      <a:pt x="888993" y="165774"/>
                      <a:pt x="896141" y="172205"/>
                      <a:pt x="903288" y="179350"/>
                    </a:cubicBezTo>
                    <a:cubicBezTo>
                      <a:pt x="903288" y="179350"/>
                      <a:pt x="903288" y="179350"/>
                      <a:pt x="744610" y="336550"/>
                    </a:cubicBezTo>
                    <a:cubicBezTo>
                      <a:pt x="721738" y="315114"/>
                      <a:pt x="696721" y="296535"/>
                      <a:pt x="669560" y="279386"/>
                    </a:cubicBezTo>
                    <a:cubicBezTo>
                      <a:pt x="663842" y="276528"/>
                      <a:pt x="658124" y="273670"/>
                      <a:pt x="652406" y="270812"/>
                    </a:cubicBezTo>
                    <a:cubicBezTo>
                      <a:pt x="641684" y="265096"/>
                      <a:pt x="630248" y="260094"/>
                      <a:pt x="618097" y="255092"/>
                    </a:cubicBezTo>
                    <a:cubicBezTo>
                      <a:pt x="609520" y="250805"/>
                      <a:pt x="600228" y="247946"/>
                      <a:pt x="590936" y="244374"/>
                    </a:cubicBezTo>
                    <a:cubicBezTo>
                      <a:pt x="588077" y="243659"/>
                      <a:pt x="584503" y="242230"/>
                      <a:pt x="581644" y="241516"/>
                    </a:cubicBezTo>
                    <a:cubicBezTo>
                      <a:pt x="575926" y="239372"/>
                      <a:pt x="569493" y="237943"/>
                      <a:pt x="563060" y="235799"/>
                    </a:cubicBezTo>
                    <a:cubicBezTo>
                      <a:pt x="553768" y="233656"/>
                      <a:pt x="544476" y="231512"/>
                      <a:pt x="535185" y="229368"/>
                    </a:cubicBezTo>
                    <a:cubicBezTo>
                      <a:pt x="525178" y="227225"/>
                      <a:pt x="515171" y="225796"/>
                      <a:pt x="505165" y="224367"/>
                    </a:cubicBezTo>
                    <a:cubicBezTo>
                      <a:pt x="492299" y="222937"/>
                      <a:pt x="478718" y="222223"/>
                      <a:pt x="465138" y="221508"/>
                    </a:cubicBezTo>
                    <a:cubicBezTo>
                      <a:pt x="465138" y="221508"/>
                      <a:pt x="465138" y="221508"/>
                      <a:pt x="465138" y="0"/>
                    </a:cubicBezTo>
                    <a:close/>
                    <a:moveTo>
                      <a:pt x="434975" y="0"/>
                    </a:moveTo>
                    <a:cubicBezTo>
                      <a:pt x="434975" y="221508"/>
                      <a:pt x="434975" y="221508"/>
                      <a:pt x="434975" y="221508"/>
                    </a:cubicBezTo>
                    <a:cubicBezTo>
                      <a:pt x="327301" y="225081"/>
                      <a:pt x="230323" y="267954"/>
                      <a:pt x="156876" y="336550"/>
                    </a:cubicBezTo>
                    <a:cubicBezTo>
                      <a:pt x="156876" y="336550"/>
                      <a:pt x="156876" y="336550"/>
                      <a:pt x="0" y="179350"/>
                    </a:cubicBezTo>
                    <a:cubicBezTo>
                      <a:pt x="10696" y="169347"/>
                      <a:pt x="21392" y="159343"/>
                      <a:pt x="32801" y="150054"/>
                    </a:cubicBezTo>
                    <a:cubicBezTo>
                      <a:pt x="48489" y="137192"/>
                      <a:pt x="63463" y="125760"/>
                      <a:pt x="79864" y="115041"/>
                    </a:cubicBezTo>
                    <a:cubicBezTo>
                      <a:pt x="87708" y="109325"/>
                      <a:pt x="96265" y="103609"/>
                      <a:pt x="104109" y="98607"/>
                    </a:cubicBezTo>
                    <a:cubicBezTo>
                      <a:pt x="124788" y="85031"/>
                      <a:pt x="146893" y="72883"/>
                      <a:pt x="168998" y="62165"/>
                    </a:cubicBezTo>
                    <a:cubicBezTo>
                      <a:pt x="196095" y="50018"/>
                      <a:pt x="223905" y="39300"/>
                      <a:pt x="253141" y="30011"/>
                    </a:cubicBezTo>
                    <a:cubicBezTo>
                      <a:pt x="258132" y="28582"/>
                      <a:pt x="263124" y="27153"/>
                      <a:pt x="267402" y="25723"/>
                    </a:cubicBezTo>
                    <a:cubicBezTo>
                      <a:pt x="277385" y="22865"/>
                      <a:pt x="287368" y="20007"/>
                      <a:pt x="296638" y="17863"/>
                    </a:cubicBezTo>
                    <a:cubicBezTo>
                      <a:pt x="306621" y="15720"/>
                      <a:pt x="316605" y="13576"/>
                      <a:pt x="326588" y="11433"/>
                    </a:cubicBezTo>
                    <a:cubicBezTo>
                      <a:pt x="351545" y="6431"/>
                      <a:pt x="377929" y="3573"/>
                      <a:pt x="402886" y="1429"/>
                    </a:cubicBezTo>
                    <a:cubicBezTo>
                      <a:pt x="414296" y="714"/>
                      <a:pt x="424992" y="0"/>
                      <a:pt x="4349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A4457B7-160F-35DF-1AAD-8AF6E9F7C370}"/>
              </a:ext>
            </a:extLst>
          </p:cNvPr>
          <p:cNvSpPr/>
          <p:nvPr/>
        </p:nvSpPr>
        <p:spPr>
          <a:xfrm>
            <a:off x="708920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Research Insights</a:t>
            </a:r>
          </a:p>
        </p:txBody>
      </p:sp>
      <p:graphicFrame>
        <p:nvGraphicFramePr>
          <p:cNvPr id="214" name="Chart 213">
            <a:extLst>
              <a:ext uri="{FF2B5EF4-FFF2-40B4-BE49-F238E27FC236}">
                <a16:creationId xmlns:a16="http://schemas.microsoft.com/office/drawing/2014/main" id="{5922EBA8-F1C6-2B0F-B591-DA4F7F512BE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3382717"/>
              </p:ext>
            </p:extLst>
          </p:nvPr>
        </p:nvGraphicFramePr>
        <p:xfrm>
          <a:off x="317500" y="2171700"/>
          <a:ext cx="2201863" cy="2284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CA78A0E-8382-8E2A-DE81-1AE69CDE2AA2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17528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C010FA8-1A68-EF8C-CDC5-6715FAA8E54C}"/>
              </a:ext>
            </a:extLst>
          </p:cNvPr>
          <p:cNvSpPr/>
          <p:nvPr/>
        </p:nvSpPr>
        <p:spPr>
          <a:xfrm>
            <a:off x="420905" y="1865526"/>
            <a:ext cx="217658" cy="217658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MH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6E23D8E-C0CB-268D-648E-2A8AF19437A1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615950" y="4670425"/>
            <a:ext cx="250825" cy="187325"/>
          </a:xfrm>
          <a:prstGeom prst="rect">
            <a:avLst/>
          </a:prstGeom>
          <a:solidFill>
            <a:srgbClr val="C8C8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B714DFA-E8C9-292E-82C1-61183AAFD737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397000" y="4670425"/>
            <a:ext cx="250825" cy="187325"/>
          </a:xfrm>
          <a:prstGeom prst="rect">
            <a:avLst/>
          </a:prstGeom>
          <a:solidFill>
            <a:srgbClr val="83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E693915-B141-A00E-98C1-850795201922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2463800" y="4670425"/>
            <a:ext cx="250825" cy="187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 Placeholder 2">
            <a:extLst>
              <a:ext uri="{FF2B5EF4-FFF2-40B4-BE49-F238E27FC236}">
                <a16:creationId xmlns:a16="http://schemas.microsoft.com/office/drawing/2014/main" id="{A8995AF4-1348-13C1-0CED-48EFC8AE0A7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917575" y="4665663"/>
            <a:ext cx="3778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6EF90DCD-E170-4764-8146-650B1B6DCC7C}" type="datetime'''''''''''''''''''''BL''''''''''''''''E''''''''U'''''">
              <a:rPr lang="en-US" altLang="en-US" sz="1400" b="1" smtClean="0">
                <a:effectLst/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BLEU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5" name="Text Placeholder 2">
            <a:extLst>
              <a:ext uri="{FF2B5EF4-FFF2-40B4-BE49-F238E27FC236}">
                <a16:creationId xmlns:a16="http://schemas.microsoft.com/office/drawing/2014/main" id="{18F98584-F2D4-5A78-5AEC-F9EA59D1F49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698625" y="4665663"/>
            <a:ext cx="6635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2FE95BD8-6B42-4A22-AF75-6492F1AFA8CF}" type="datetime'''''''RO''UG''''''''''''''''''E-''''''''''''''''L'''''''''''">
              <a:rPr lang="en-US" altLang="en-US" sz="1400" b="1" smtClean="0">
                <a:effectLst/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ROUGE-L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6" name="Text Placeholder 2">
            <a:extLst>
              <a:ext uri="{FF2B5EF4-FFF2-40B4-BE49-F238E27FC236}">
                <a16:creationId xmlns:a16="http://schemas.microsoft.com/office/drawing/2014/main" id="{3992E252-5157-BE5D-AF1C-318C3C991EF5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2765425" y="4665663"/>
            <a:ext cx="5508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4C0DB70-0AEB-4189-BF4B-B6137BCEDA48}" type="datetime'''''''''''''''''''''''M''et''''''''eo''''''''''''''''''''r'">
              <a:rPr lang="en-US" altLang="en-US" sz="1400" b="1" smtClean="0">
                <a:effectLst/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Meteor</a:t>
            </a:fld>
            <a:endParaRPr lang="en-US" sz="1400" b="1">
              <a:latin typeface="+mn-lt"/>
              <a:cs typeface="+mn-cs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D2FB7BA-67F4-BACB-F37D-E599953086F7}"/>
              </a:ext>
            </a:extLst>
          </p:cNvPr>
          <p:cNvGrpSpPr/>
          <p:nvPr/>
        </p:nvGrpSpPr>
        <p:grpSpPr>
          <a:xfrm>
            <a:off x="2620963" y="2444103"/>
            <a:ext cx="306171" cy="1902922"/>
            <a:chOff x="5942914" y="3169292"/>
            <a:chExt cx="306171" cy="1902922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E4EBEB5-77B3-1B33-D378-EB45161A70B8}"/>
                </a:ext>
              </a:extLst>
            </p:cNvPr>
            <p:cNvCxnSpPr/>
            <p:nvPr/>
          </p:nvCxnSpPr>
          <p:spPr>
            <a:xfrm>
              <a:off x="6096000" y="3169292"/>
              <a:ext cx="0" cy="1902922"/>
            </a:xfrm>
            <a:prstGeom prst="line">
              <a:avLst/>
            </a:prstGeom>
            <a:ln w="9525" cap="rnd">
              <a:solidFill>
                <a:srgbClr val="9A9A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58BB4DB-A0E3-6793-BB1B-FC9B8ED38039}"/>
                </a:ext>
              </a:extLst>
            </p:cNvPr>
            <p:cNvGrpSpPr/>
            <p:nvPr/>
          </p:nvGrpSpPr>
          <p:grpSpPr>
            <a:xfrm>
              <a:off x="5942914" y="3967299"/>
              <a:ext cx="306171" cy="306910"/>
              <a:chOff x="5937564" y="3833745"/>
              <a:chExt cx="306171" cy="306910"/>
            </a:xfrm>
          </p:grpSpPr>
          <p:sp>
            <p:nvSpPr>
              <p:cNvPr id="208" name="Freeform 94">
                <a:extLst>
                  <a:ext uri="{FF2B5EF4-FFF2-40B4-BE49-F238E27FC236}">
                    <a16:creationId xmlns:a16="http://schemas.microsoft.com/office/drawing/2014/main" id="{200B49D3-C1CD-952D-CD16-76A17CD84A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  <p:sp>
            <p:nvSpPr>
              <p:cNvPr id="209" name="Freeform 95">
                <a:extLst>
                  <a:ext uri="{FF2B5EF4-FFF2-40B4-BE49-F238E27FC236}">
                    <a16:creationId xmlns:a16="http://schemas.microsoft.com/office/drawing/2014/main" id="{BD0CE152-1363-D296-F10D-78722CB5C3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</p:grp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B63E98F-799C-1375-B4D9-C94E4ACC2A98}"/>
              </a:ext>
            </a:extLst>
          </p:cNvPr>
          <p:cNvCxnSpPr>
            <a:cxnSpLocks/>
          </p:cNvCxnSpPr>
          <p:nvPr/>
        </p:nvCxnSpPr>
        <p:spPr>
          <a:xfrm>
            <a:off x="3302000" y="2169217"/>
            <a:ext cx="5359091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CA54E11-58A6-F8DC-C489-928684587579}"/>
              </a:ext>
            </a:extLst>
          </p:cNvPr>
          <p:cNvSpPr/>
          <p:nvPr/>
        </p:nvSpPr>
        <p:spPr>
          <a:xfrm>
            <a:off x="3603500" y="1768414"/>
            <a:ext cx="53913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Per sample scores for each MH test sample</a:t>
            </a:r>
          </a:p>
        </p:txBody>
      </p:sp>
      <p:graphicFrame>
        <p:nvGraphicFramePr>
          <p:cNvPr id="343" name="Chart 342">
            <a:extLst>
              <a:ext uri="{FF2B5EF4-FFF2-40B4-BE49-F238E27FC236}">
                <a16:creationId xmlns:a16="http://schemas.microsoft.com/office/drawing/2014/main" id="{1D92002A-0574-9555-4C23-F68DE5734BEE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769863876"/>
              </p:ext>
            </p:extLst>
          </p:nvPr>
        </p:nvGraphicFramePr>
        <p:xfrm>
          <a:off x="3705225" y="3055938"/>
          <a:ext cx="4506913" cy="700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44" name="Chart 343">
            <a:extLst>
              <a:ext uri="{FF2B5EF4-FFF2-40B4-BE49-F238E27FC236}">
                <a16:creationId xmlns:a16="http://schemas.microsoft.com/office/drawing/2014/main" id="{11FCCA0A-7886-FF0E-D45A-F1330929C405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93867788"/>
              </p:ext>
            </p:extLst>
          </p:nvPr>
        </p:nvGraphicFramePr>
        <p:xfrm>
          <a:off x="3414713" y="2362200"/>
          <a:ext cx="3392487" cy="70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345" name="Chart 344">
            <a:extLst>
              <a:ext uri="{FF2B5EF4-FFF2-40B4-BE49-F238E27FC236}">
                <a16:creationId xmlns:a16="http://schemas.microsoft.com/office/drawing/2014/main" id="{C2CD8D9F-DA06-8A7E-0B3F-9F20C915EE56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91638198"/>
              </p:ext>
            </p:extLst>
          </p:nvPr>
        </p:nvGraphicFramePr>
        <p:xfrm>
          <a:off x="4305300" y="3729038"/>
          <a:ext cx="4264025" cy="700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F056205-89BE-F99E-CFBA-89052B2A8942}"/>
              </a:ext>
            </a:extLst>
          </p:cNvPr>
          <p:cNvGrpSpPr/>
          <p:nvPr/>
        </p:nvGrpSpPr>
        <p:grpSpPr>
          <a:xfrm>
            <a:off x="3497263" y="2981325"/>
            <a:ext cx="4999038" cy="1365700"/>
            <a:chOff x="3096996" y="2981325"/>
            <a:chExt cx="5729504" cy="1365700"/>
          </a:xfrm>
        </p:grpSpPr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7FBDFDE7-FCB8-4B2E-E4FE-268FF2CD1251}"/>
                </a:ext>
              </a:extLst>
            </p:cNvPr>
            <p:cNvCxnSpPr/>
            <p:nvPr/>
          </p:nvCxnSpPr>
          <p:spPr>
            <a:xfrm>
              <a:off x="3096996" y="2981325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ED572BC2-C464-831A-AF69-7EBBDB233D1E}"/>
                </a:ext>
              </a:extLst>
            </p:cNvPr>
            <p:cNvCxnSpPr/>
            <p:nvPr/>
          </p:nvCxnSpPr>
          <p:spPr>
            <a:xfrm>
              <a:off x="3096996" y="3671888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BBA57CC-24F4-318E-C4DA-9CBAE57A545B}"/>
                </a:ext>
              </a:extLst>
            </p:cNvPr>
            <p:cNvCxnSpPr/>
            <p:nvPr/>
          </p:nvCxnSpPr>
          <p:spPr>
            <a:xfrm>
              <a:off x="3096996" y="4347025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993569E-E9B4-4CFB-09AC-470B4E8C118B}"/>
              </a:ext>
            </a:extLst>
          </p:cNvPr>
          <p:cNvGrpSpPr/>
          <p:nvPr/>
        </p:nvGrpSpPr>
        <p:grpSpPr>
          <a:xfrm>
            <a:off x="3302000" y="4389505"/>
            <a:ext cx="5104173" cy="306577"/>
            <a:chOff x="2867944" y="4389505"/>
            <a:chExt cx="5104173" cy="306577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91BFFD0A-C05D-A9A7-5368-F3BA1B384E13}"/>
                </a:ext>
              </a:extLst>
            </p:cNvPr>
            <p:cNvSpPr/>
            <p:nvPr/>
          </p:nvSpPr>
          <p:spPr>
            <a:xfrm>
              <a:off x="3657289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93B5BF8A-48D0-3DBA-FC60-AA62D31428F6}"/>
                </a:ext>
              </a:extLst>
            </p:cNvPr>
            <p:cNvSpPr/>
            <p:nvPr/>
          </p:nvSpPr>
          <p:spPr>
            <a:xfrm>
              <a:off x="2867944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3B8AD801-24D6-660C-180C-3B1D3FCA2CC5}"/>
                </a:ext>
              </a:extLst>
            </p:cNvPr>
            <p:cNvSpPr/>
            <p:nvPr/>
          </p:nvSpPr>
          <p:spPr>
            <a:xfrm>
              <a:off x="4511672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CC7DA95A-718E-DFC2-D6D8-A42795079B30}"/>
                </a:ext>
              </a:extLst>
            </p:cNvPr>
            <p:cNvSpPr/>
            <p:nvPr/>
          </p:nvSpPr>
          <p:spPr>
            <a:xfrm>
              <a:off x="5366055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513BFAE5-60D2-C872-48A9-2B6328B5B3E7}"/>
                </a:ext>
              </a:extLst>
            </p:cNvPr>
            <p:cNvSpPr/>
            <p:nvPr/>
          </p:nvSpPr>
          <p:spPr>
            <a:xfrm>
              <a:off x="6220438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0.4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5ADEB1C-0AF5-4AB8-BBB8-91AF0B3AD93C}"/>
                </a:ext>
              </a:extLst>
            </p:cNvPr>
            <p:cNvSpPr/>
            <p:nvPr/>
          </p:nvSpPr>
          <p:spPr>
            <a:xfrm>
              <a:off x="7074821" y="4389505"/>
              <a:ext cx="897296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0.5</a:t>
              </a:r>
            </a:p>
          </p:txBody>
        </p:sp>
      </p:grp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E60C19B2-8542-760C-1366-E1069716DBBD}"/>
              </a:ext>
            </a:extLst>
          </p:cNvPr>
          <p:cNvCxnSpPr/>
          <p:nvPr/>
        </p:nvCxnSpPr>
        <p:spPr>
          <a:xfrm>
            <a:off x="4146550" y="2418703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332927C-CA0D-6AED-2074-8AB97CC43322}"/>
              </a:ext>
            </a:extLst>
          </p:cNvPr>
          <p:cNvCxnSpPr/>
          <p:nvPr/>
        </p:nvCxnSpPr>
        <p:spPr>
          <a:xfrm>
            <a:off x="5808663" y="3137840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F7E3C86-49AC-8E18-EE51-3727D4C0D555}"/>
              </a:ext>
            </a:extLst>
          </p:cNvPr>
          <p:cNvCxnSpPr/>
          <p:nvPr/>
        </p:nvCxnSpPr>
        <p:spPr>
          <a:xfrm>
            <a:off x="6237288" y="3810940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3000C20-4F1A-1317-BEC0-EE26BD5888AF}"/>
              </a:ext>
            </a:extLst>
          </p:cNvPr>
          <p:cNvSpPr/>
          <p:nvPr/>
        </p:nvSpPr>
        <p:spPr>
          <a:xfrm>
            <a:off x="630415" y="1795909"/>
            <a:ext cx="1752847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Averaged scores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F6B4B9-82C0-A598-B0A2-09297FEC1194}"/>
              </a:ext>
            </a:extLst>
          </p:cNvPr>
          <p:cNvSpPr/>
          <p:nvPr/>
        </p:nvSpPr>
        <p:spPr>
          <a:xfrm>
            <a:off x="3305884" y="1865526"/>
            <a:ext cx="217658" cy="217658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MH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330A58-F01B-0CBB-712F-3B6DDE4D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2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1956-1536-CDED-A02A-25C41F20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9357EA0-DCF2-E5AA-1CDC-8C1EDC8144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17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9357EA0-DCF2-E5AA-1CDC-8C1EDC814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7EFA420-C9B6-979B-FCA5-CC6F8AC7AEBB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B4032-722F-0578-FD40-C4628205B565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7287B7-555F-1284-7151-DB2518BDB5A0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CEE05-7952-0DE7-6535-1672A9CD15FC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3218FA-F28E-13EC-C024-3EAB7EEE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B654370C-D168-82E7-27A9-7A61E3684888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FB98B050-898C-294F-8E4C-0FA3466C40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787EEF-168C-FB88-5D2A-F5BE5EF07E8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D092CCEA-2E34-265B-644C-D5078E246B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1EBF34D5-F3BF-FA6D-1A67-E1EEF21A24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0577B8A-6376-AA98-20E9-1D533B39604A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19" name="Grafik 1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C3186211-6457-4D0F-F360-337930F29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586" y="1349826"/>
            <a:ext cx="4839225" cy="37575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54ADE-B912-7C94-4B75-0E44DD80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1F384B8-AAFF-D0D4-5334-B8F984A593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2353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F384B8-AAFF-D0D4-5334-B8F984A59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AD2C73B-C76B-F710-51ED-ED1D33F50639}"/>
              </a:ext>
            </a:extLst>
          </p:cNvPr>
          <p:cNvSpPr/>
          <p:nvPr/>
        </p:nvSpPr>
        <p:spPr>
          <a:xfrm>
            <a:off x="4234375" y="2968363"/>
            <a:ext cx="4452424" cy="3798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Challenge by the </a:t>
            </a:r>
            <a:r>
              <a:rPr lang="en-US" b="1">
                <a:solidFill>
                  <a:schemeClr val="accent1"/>
                </a:solidFill>
              </a:rPr>
              <a:t>University of Maryland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4 different question types </a:t>
            </a:r>
            <a:r>
              <a:rPr lang="en-US">
                <a:solidFill>
                  <a:schemeClr val="tx1"/>
                </a:solidFill>
              </a:rPr>
              <a:t>were proposed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No datasets </a:t>
            </a:r>
            <a:r>
              <a:rPr lang="en-US">
                <a:solidFill>
                  <a:schemeClr val="tx1"/>
                </a:solidFill>
              </a:rPr>
              <a:t>were provided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chemeClr val="accent1"/>
              </a:solidFill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</a:rPr>
              <a:t>Evaluation metrices </a:t>
            </a:r>
            <a:r>
              <a:rPr lang="en-US">
                <a:solidFill>
                  <a:schemeClr val="tx1"/>
                </a:solidFill>
              </a:rPr>
              <a:t>were suggested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CCCFD1-F010-E5EF-26C2-3CDC6AB8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0" y="565900"/>
            <a:ext cx="6656317" cy="356085"/>
          </a:xfrm>
        </p:spPr>
        <p:txBody>
          <a:bodyPr vert="horz"/>
          <a:lstStyle/>
          <a:p>
            <a:r>
              <a:rPr lang="en-GB" b="1">
                <a:effectLst/>
              </a:rPr>
              <a:t>This is the task of the </a:t>
            </a:r>
            <a:r>
              <a:rPr lang="en-GB" b="1" err="1">
                <a:effectLst/>
              </a:rPr>
              <a:t>ClinIQ</a:t>
            </a:r>
            <a:r>
              <a:rPr lang="en-GB" b="1">
                <a:effectLst/>
              </a:rPr>
              <a:t> 2025 Lie Detector Test</a:t>
            </a:r>
            <a:br>
              <a:rPr lang="en-GB" b="1">
                <a:effectLst/>
              </a:rPr>
            </a:br>
            <a:endParaRPr lang="en-GB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6793C-5C7A-A578-48A2-21503AE80C9B}"/>
              </a:ext>
            </a:extLst>
          </p:cNvPr>
          <p:cNvSpPr/>
          <p:nvPr/>
        </p:nvSpPr>
        <p:spPr>
          <a:xfrm>
            <a:off x="4234375" y="1402841"/>
            <a:ext cx="3385625" cy="37987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tx1"/>
                </a:solidFill>
              </a:rPr>
              <a:t>Key Information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A7C196-749A-FF68-EA6C-4AFBF26D981A}"/>
              </a:ext>
            </a:extLst>
          </p:cNvPr>
          <p:cNvGrpSpPr/>
          <p:nvPr/>
        </p:nvGrpSpPr>
        <p:grpSpPr>
          <a:xfrm>
            <a:off x="3714502" y="2007030"/>
            <a:ext cx="306171" cy="2302535"/>
            <a:chOff x="5942914" y="2969486"/>
            <a:chExt cx="306171" cy="230253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185899B-A8EC-6AA0-3FF0-44A29384A8B6}"/>
                </a:ext>
              </a:extLst>
            </p:cNvPr>
            <p:cNvCxnSpPr/>
            <p:nvPr/>
          </p:nvCxnSpPr>
          <p:spPr>
            <a:xfrm>
              <a:off x="6096000" y="2969486"/>
              <a:ext cx="0" cy="2302535"/>
            </a:xfrm>
            <a:prstGeom prst="line">
              <a:avLst/>
            </a:prstGeom>
            <a:ln w="9525" cap="rnd">
              <a:solidFill>
                <a:srgbClr val="9A9A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F557B16-1AA9-6FA6-2CCE-AC9B7B092BC9}"/>
                </a:ext>
              </a:extLst>
            </p:cNvPr>
            <p:cNvGrpSpPr/>
            <p:nvPr/>
          </p:nvGrpSpPr>
          <p:grpSpPr>
            <a:xfrm>
              <a:off x="5942914" y="3967299"/>
              <a:ext cx="306171" cy="306910"/>
              <a:chOff x="5937564" y="3833745"/>
              <a:chExt cx="306171" cy="306910"/>
            </a:xfrm>
          </p:grpSpPr>
          <p:sp>
            <p:nvSpPr>
              <p:cNvPr id="78" name="Freeform 94">
                <a:extLst>
                  <a:ext uri="{FF2B5EF4-FFF2-40B4-BE49-F238E27FC236}">
                    <a16:creationId xmlns:a16="http://schemas.microsoft.com/office/drawing/2014/main" id="{E9ADDF6F-9936-4614-3744-DA2011F7A6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  <p:sp>
            <p:nvSpPr>
              <p:cNvPr id="79" name="Freeform 95">
                <a:extLst>
                  <a:ext uri="{FF2B5EF4-FFF2-40B4-BE49-F238E27FC236}">
                    <a16:creationId xmlns:a16="http://schemas.microsoft.com/office/drawing/2014/main" id="{D63BD79F-F8D6-7CFA-2EA9-0995D66309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B694FF3-D7AF-5BDC-CEFC-376C73972D9A}"/>
              </a:ext>
            </a:extLst>
          </p:cNvPr>
          <p:cNvSpPr/>
          <p:nvPr/>
        </p:nvSpPr>
        <p:spPr>
          <a:xfrm>
            <a:off x="322729" y="3047103"/>
            <a:ext cx="3215031" cy="131141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GB" sz="1600" b="1">
                <a:solidFill>
                  <a:schemeClr val="tx1"/>
                </a:solidFill>
              </a:rPr>
              <a:t>Evaluate the ability of generative models to produce factually accurate medical information</a:t>
            </a:r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A2441F-0C31-15FB-8B1A-B6BC7690B6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940" y="1329189"/>
            <a:ext cx="1886609" cy="19369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6A946-0A98-1C7E-ABE3-13E3D5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9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C342-9AF1-0407-8EB1-5D3E294F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7BC6050-7B90-FC41-C941-C913B7600F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8930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BC6050-7B90-FC41-C941-C913B7600F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1E658F9-9060-4BF2-76B1-02E61D6A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2854BBAD-1D02-6BF7-2323-29502B8FB367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9CD10CAB-88A3-52BA-B02A-C52CBB7A32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7A25BF-2D3C-28A8-FE8D-096B8A9C0BC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2B0147CC-D3D2-3438-1D4E-C5C4D7F704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50DFB62B-3B97-CD9D-C3E3-DD9A8EFDD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8ECD14-482C-EA39-C008-A57F6B62D2D0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19" name="Grafik 1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1E92D8D5-F715-FD0A-7562-A39386A33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586" y="1349826"/>
            <a:ext cx="4839225" cy="3757516"/>
          </a:xfrm>
          <a:prstGeom prst="rect">
            <a:avLst/>
          </a:prstGeom>
        </p:spPr>
      </p:pic>
      <p:pic>
        <p:nvPicPr>
          <p:cNvPr id="21" name="Grafik 20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3CFC4FA8-E3F0-A09C-AA8B-C3F3E9706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21" y="1670605"/>
            <a:ext cx="1842656" cy="281352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BAE04C25-49B3-1D5B-5418-76610CC8DF9A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F07F13-9C82-43D6-40F6-4123BA52A8A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DBE3F6-FC17-1899-125E-0C570E62CA96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FC740-197E-C4B0-91F7-2788915FB2C2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3C621B-1FD8-FF5B-A4BE-A43DC9E301B5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C68AA-B48C-5CA9-A63F-73CBAE2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05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B6D87-6EF2-BFF9-6D26-9514166FD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893C24E-8706-E74C-AC34-C3A04299A6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93C24E-8706-E74C-AC34-C3A04299A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9D38B70-6D9C-6FFB-76D3-38BD5C10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E3BB230B-B06D-F0B5-3358-DC2C1597EF9C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87E7C2EC-575A-32C3-388D-8BEFEA6FB4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3453F0-B171-5E98-6307-92CB41CA6ADF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D41270BF-C611-08DE-420E-3A7A8FC651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2AC1D35C-8BE6-F055-771F-06F0F5565D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24346A3-1F5F-76DC-6F9A-672EF01FF672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21" name="Grafik 20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DF39AD91-9C41-0035-C1B4-4A66E40DD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259" y="1672688"/>
            <a:ext cx="2074213" cy="316708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FE9A3729-FF46-CD55-8167-67DA1216CA9A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pic>
        <p:nvPicPr>
          <p:cNvPr id="17" name="Grafik 16" descr="Ein Bild, das Schrift, Grafiken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3C46008E-DAE3-F24A-8DE1-AC5062B68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5" y="1644706"/>
            <a:ext cx="1774044" cy="585573"/>
          </a:xfrm>
          <a:prstGeom prst="rect">
            <a:avLst/>
          </a:prstGeom>
        </p:spPr>
      </p:pic>
      <p:pic>
        <p:nvPicPr>
          <p:cNvPr id="20" name="Grafik 19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F283D38F-5384-4A52-E3F7-09F6E771E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111" y="2897328"/>
            <a:ext cx="2208508" cy="31670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13F36D76-6D27-8506-8F11-DDC5A379FD7A}"/>
              </a:ext>
            </a:extLst>
          </p:cNvPr>
          <p:cNvSpPr txBox="1"/>
          <p:nvPr/>
        </p:nvSpPr>
        <p:spPr>
          <a:xfrm>
            <a:off x="2672280" y="1937492"/>
            <a:ext cx="6142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/>
              <a:t>randomly</a:t>
            </a:r>
            <a:r>
              <a:rPr lang="de-CH" sz="1400"/>
              <a:t> </a:t>
            </a:r>
            <a:r>
              <a:rPr lang="de-CH" sz="1400" err="1"/>
              <a:t>sampling</a:t>
            </a:r>
            <a:r>
              <a:rPr lang="de-CH" sz="1400"/>
              <a:t> </a:t>
            </a:r>
            <a:r>
              <a:rPr lang="de-CH" sz="1400" b="1"/>
              <a:t>250 </a:t>
            </a:r>
            <a:r>
              <a:rPr lang="de-CH" sz="1400" b="1" err="1"/>
              <a:t>k</a:t>
            </a:r>
            <a:r>
              <a:rPr lang="de-CH" sz="1400" b="1"/>
              <a:t> </a:t>
            </a:r>
            <a:r>
              <a:rPr lang="de-CH" sz="1400" b="1" err="1"/>
              <a:t>abstracts</a:t>
            </a:r>
            <a:r>
              <a:rPr lang="de-CH" sz="1400" b="1"/>
              <a:t> </a:t>
            </a:r>
            <a:r>
              <a:rPr lang="de-CH" sz="1400"/>
              <a:t>+ </a:t>
            </a:r>
            <a:r>
              <a:rPr lang="de-CH" sz="1400" err="1"/>
              <a:t>preprocessing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 err="1"/>
              <a:t>Bio_ClinicalBERT</a:t>
            </a:r>
            <a:r>
              <a:rPr lang="de-CH" sz="1400"/>
              <a:t> </a:t>
            </a:r>
            <a:r>
              <a:rPr lang="de-CH" sz="1400" err="1"/>
              <a:t>to</a:t>
            </a:r>
            <a:r>
              <a:rPr lang="de-CH" sz="1400"/>
              <a:t> </a:t>
            </a:r>
            <a:r>
              <a:rPr lang="de-CH" sz="1400" b="1" err="1"/>
              <a:t>create</a:t>
            </a:r>
            <a:r>
              <a:rPr lang="de-CH" sz="1400" b="1"/>
              <a:t> 50 </a:t>
            </a:r>
            <a:r>
              <a:rPr lang="de-CH" sz="1400" b="1" err="1"/>
              <a:t>k</a:t>
            </a:r>
            <a:r>
              <a:rPr lang="de-CH" sz="1400" b="1"/>
              <a:t> </a:t>
            </a:r>
            <a:r>
              <a:rPr lang="de-CH" sz="1400" b="1" err="1"/>
              <a:t>seed</a:t>
            </a:r>
            <a:r>
              <a:rPr lang="de-CH" sz="1400" b="1"/>
              <a:t> </a:t>
            </a:r>
            <a:r>
              <a:rPr lang="de-CH" sz="1400" b="1" err="1"/>
              <a:t>embedding</a:t>
            </a:r>
            <a:r>
              <a:rPr lang="de-CH" sz="1400" b="1"/>
              <a:t> </a:t>
            </a:r>
            <a:r>
              <a:rPr lang="de-CH" sz="1400" b="1">
                <a:sym typeface="Wingdings" pitchFamily="2" charset="2"/>
              </a:rPr>
              <a:t> </a:t>
            </a:r>
            <a:r>
              <a:rPr lang="de-CH" sz="1400" b="1" err="1">
                <a:sym typeface="Wingdings" pitchFamily="2" charset="2"/>
              </a:rPr>
              <a:t>apply</a:t>
            </a:r>
            <a:r>
              <a:rPr lang="de-CH" sz="1400" b="1">
                <a:sym typeface="Wingdings" pitchFamily="2" charset="2"/>
              </a:rPr>
              <a:t> </a:t>
            </a:r>
            <a:r>
              <a:rPr lang="de-CH" sz="1400" b="1" err="1">
                <a:sym typeface="Wingdings" pitchFamily="2" charset="2"/>
              </a:rPr>
              <a:t>to</a:t>
            </a:r>
            <a:r>
              <a:rPr lang="de-CH" sz="1400" b="1">
                <a:sym typeface="Wingdings" pitchFamily="2" charset="2"/>
              </a:rPr>
              <a:t> 250 </a:t>
            </a:r>
            <a:r>
              <a:rPr lang="de-CH" sz="1400" b="1" err="1">
                <a:sym typeface="Wingdings" pitchFamily="2" charset="2"/>
              </a:rPr>
              <a:t>k</a:t>
            </a:r>
            <a:r>
              <a:rPr lang="de-CH" sz="1400" b="1">
                <a:sym typeface="Wingdings" pitchFamily="2" charset="2"/>
              </a:rPr>
              <a:t> </a:t>
            </a:r>
            <a:r>
              <a:rPr lang="de-CH" sz="1400" b="1" err="1">
                <a:sym typeface="Wingdings" pitchFamily="2" charset="2"/>
              </a:rPr>
              <a:t>abstracts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/>
              <a:t>UMAP</a:t>
            </a:r>
            <a:r>
              <a:rPr lang="de-CH" sz="1400"/>
              <a:t> </a:t>
            </a:r>
            <a:r>
              <a:rPr lang="de-CH" sz="1400" err="1"/>
              <a:t>dimensionality</a:t>
            </a:r>
            <a:r>
              <a:rPr lang="de-CH" sz="1400"/>
              <a:t> </a:t>
            </a:r>
            <a:r>
              <a:rPr lang="de-CH" sz="1400" err="1"/>
              <a:t>reduction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/>
              <a:t>HDBSCAN</a:t>
            </a:r>
            <a:r>
              <a:rPr lang="de-CH" sz="1400"/>
              <a:t> Clustering</a:t>
            </a:r>
            <a:endParaRPr lang="de-DE" sz="140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C9C5653-6755-DEBF-9B88-46FD27AD7A4D}"/>
              </a:ext>
            </a:extLst>
          </p:cNvPr>
          <p:cNvSpPr txBox="1"/>
          <p:nvPr/>
        </p:nvSpPr>
        <p:spPr>
          <a:xfrm>
            <a:off x="2672280" y="3214036"/>
            <a:ext cx="3390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/>
              <a:t>BERTopic</a:t>
            </a:r>
            <a:r>
              <a:rPr lang="de-CH" sz="1400"/>
              <a:t>: 27 </a:t>
            </a:r>
            <a:r>
              <a:rPr lang="de-CH" sz="1400" err="1"/>
              <a:t>extracted</a:t>
            </a:r>
            <a:r>
              <a:rPr lang="de-CH" sz="1400"/>
              <a:t> </a:t>
            </a:r>
            <a:r>
              <a:rPr lang="de-CH" sz="1400" err="1"/>
              <a:t>topics</a:t>
            </a:r>
            <a:endParaRPr lang="de-CH" sz="1400"/>
          </a:p>
          <a:p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9E9326-152C-43C3-7252-009BDC7CCD54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FC5D09-DEEC-352C-6487-8FEBF7EAD7F4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E5F6E8-7D13-FE56-5524-701129AC1839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8FAEA9-690D-ABD4-5B33-B8E55E346799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1DFBE4-19D9-86EB-7A2B-9F244BDD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7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F17BD-4135-C359-F3D7-96F51D0A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5040780-5377-B826-87BF-2301D309E2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040780-5377-B826-87BF-2301D309E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8B01BFF-339A-9F17-FDCD-6D4028D9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D4016E7D-18F2-34F2-E57C-48824716F763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E443AA47-E3CE-34BF-063C-47B9C0C1CAD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243C2C-E63E-C670-0E62-BE20C9F6CA60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1B65D80E-3513-668D-B33B-73A8A245E8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5807C0EC-6AFE-79DF-4029-4A223FFCB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4CCC4B9-C1BC-02EC-1ABF-28E0300F6E9D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893D09B-C877-8140-6291-F0C750BF38D5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pic>
        <p:nvPicPr>
          <p:cNvPr id="17" name="Grafik 16" descr="Ein Bild, das Schrift, Grafiken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CF77F091-3674-91D6-D69E-09B61A7E9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15" y="1644706"/>
            <a:ext cx="1774044" cy="585573"/>
          </a:xfrm>
          <a:prstGeom prst="rect">
            <a:avLst/>
          </a:prstGeom>
        </p:spPr>
      </p:pic>
      <p:pic>
        <p:nvPicPr>
          <p:cNvPr id="18" name="Grafik 17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C573AF2-D303-EC64-0A07-1315653BC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129" y="1079868"/>
            <a:ext cx="3712668" cy="3712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0CC71-28B8-074D-03EE-14801148BBA0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992BE8-C86E-06A5-5278-387AA034EE9C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6E080-D360-D286-DE08-E9A78B87ED22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789F8-BE49-C514-B7F9-C37B55FBCEAF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3" name="Rechteck 25">
            <a:extLst>
              <a:ext uri="{FF2B5EF4-FFF2-40B4-BE49-F238E27FC236}">
                <a16:creationId xmlns:a16="http://schemas.microsoft.com/office/drawing/2014/main" id="{E541F95D-4D40-17F3-059A-B715A9FE7DAF}"/>
              </a:ext>
            </a:extLst>
          </p:cNvPr>
          <p:cNvSpPr/>
          <p:nvPr/>
        </p:nvSpPr>
        <p:spPr>
          <a:xfrm>
            <a:off x="398541" y="3051581"/>
            <a:ext cx="3691620" cy="14490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1200">
                <a:solidFill>
                  <a:schemeClr val="tx1"/>
                </a:solidFill>
              </a:rPr>
              <a:t>Topic 13   | 4871 </a:t>
            </a:r>
            <a:r>
              <a:rPr lang="de-DE" sz="1200" err="1">
                <a:solidFill>
                  <a:schemeClr val="tx1"/>
                </a:solidFill>
              </a:rPr>
              <a:t>abstracts</a:t>
            </a:r>
            <a:r>
              <a:rPr lang="de-DE" sz="1200">
                <a:solidFill>
                  <a:schemeClr val="tx1"/>
                </a:solidFill>
              </a:rPr>
              <a:t> | 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de-DE" sz="1200">
                <a:solidFill>
                  <a:schemeClr val="tx1"/>
                </a:solidFill>
              </a:rPr>
              <a:t>['</a:t>
            </a:r>
            <a:r>
              <a:rPr lang="de-DE" sz="1200" err="1">
                <a:solidFill>
                  <a:schemeClr val="tx1"/>
                </a:solidFill>
              </a:rPr>
              <a:t>patient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ventricular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coronary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artery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myocardial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pressure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report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disease</a:t>
            </a:r>
            <a:r>
              <a:rPr lang="de-DE" sz="1200">
                <a:solidFill>
                  <a:schemeClr val="tx1"/>
                </a:solidFill>
              </a:rPr>
              <a:t>‘]</a:t>
            </a:r>
            <a:endParaRPr lang="de-DE">
              <a:solidFill>
                <a:schemeClr val="tx1"/>
              </a:solidFill>
            </a:endParaRPr>
          </a:p>
          <a:p>
            <a:endParaRPr lang="de-DE" sz="1200">
              <a:solidFill>
                <a:schemeClr val="tx1"/>
              </a:solidFill>
            </a:endParaRPr>
          </a:p>
          <a:p>
            <a:r>
              <a:rPr lang="de-DE" sz="1200">
                <a:solidFill>
                  <a:schemeClr val="tx1"/>
                </a:solidFill>
              </a:rPr>
              <a:t>Topic 5     |  282 </a:t>
            </a:r>
            <a:r>
              <a:rPr lang="de-DE" sz="1200" err="1">
                <a:solidFill>
                  <a:schemeClr val="tx1"/>
                </a:solidFill>
              </a:rPr>
              <a:t>abstracts</a:t>
            </a:r>
            <a:r>
              <a:rPr lang="de-DE" sz="1200">
                <a:solidFill>
                  <a:schemeClr val="tx1"/>
                </a:solidFill>
              </a:rPr>
              <a:t>  | </a:t>
            </a:r>
            <a:endParaRPr lang="de-DE" sz="12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de-DE" sz="1200">
                <a:solidFill>
                  <a:schemeClr val="tx1"/>
                </a:solidFill>
              </a:rPr>
              <a:t>['</a:t>
            </a:r>
            <a:r>
              <a:rPr lang="de-DE" sz="1200" err="1">
                <a:solidFill>
                  <a:schemeClr val="tx1"/>
                </a:solidFill>
              </a:rPr>
              <a:t>glucose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insulin</a:t>
            </a:r>
            <a:r>
              <a:rPr lang="de-DE" sz="1200">
                <a:solidFill>
                  <a:schemeClr val="tx1"/>
                </a:solidFill>
              </a:rPr>
              <a:t>', 'min', '05', '</a:t>
            </a:r>
            <a:r>
              <a:rPr lang="de-DE" sz="1200" err="1">
                <a:solidFill>
                  <a:schemeClr val="tx1"/>
                </a:solidFill>
              </a:rPr>
              <a:t>plasma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diabetic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control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increase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group</a:t>
            </a:r>
            <a:r>
              <a:rPr lang="de-DE" sz="1200">
                <a:solidFill>
                  <a:schemeClr val="tx1"/>
                </a:solidFill>
              </a:rPr>
              <a:t>', '</a:t>
            </a:r>
            <a:r>
              <a:rPr lang="de-DE" sz="1200" err="1">
                <a:solidFill>
                  <a:schemeClr val="tx1"/>
                </a:solidFill>
              </a:rPr>
              <a:t>subject</a:t>
            </a:r>
            <a:r>
              <a:rPr lang="de-DE" sz="1200">
                <a:solidFill>
                  <a:schemeClr val="tx1"/>
                </a:solidFill>
              </a:rPr>
              <a:t>']</a:t>
            </a:r>
            <a:endParaRPr lang="de-DE" sz="12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6B258-2062-3E15-5163-FA4677F8E200}"/>
              </a:ext>
            </a:extLst>
          </p:cNvPr>
          <p:cNvSpPr txBox="1"/>
          <p:nvPr/>
        </p:nvSpPr>
        <p:spPr>
          <a:xfrm>
            <a:off x="533400" y="2637971"/>
            <a:ext cx="2743200" cy="303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694"/>
              </a:lnSpc>
              <a:buFont typeface="Arial,Sans-Serif"/>
              <a:buChar char="•"/>
            </a:pPr>
            <a:r>
              <a:rPr lang="de-CH" sz="1400">
                <a:cs typeface="Arial"/>
              </a:rPr>
              <a:t>BERTopic: 27 extracted topics​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03CD6-413E-F660-DB1D-384A965C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6A97E-5E3E-6FCF-7940-3CE599A8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87C0E13-3D72-AAB0-1AF7-48FA7F9DE6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7C0E13-3D72-AAB0-1AF7-48FA7F9DE6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4F74352-C30A-8751-15C5-E53B40BC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BA49FA73-63E3-FA1D-8565-8A16B37FD639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D1B51A7E-BB34-F3A8-7F52-CDC143140B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E84A7A-4243-5DF1-2A17-46A22BCEB039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9192BBBF-53D8-B612-C478-428277391C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B0888A9F-F663-10EB-BA44-1EA4D060EA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B2837-05B4-C811-E365-78227C6D396D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A1265F1-75A0-D40A-3607-A60C42F1D8EA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pic>
        <p:nvPicPr>
          <p:cNvPr id="17" name="Grafik 16" descr="Ein Bild, das Schrift, Grafiken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874D8B63-4209-E637-3C53-43E073814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15" y="1644706"/>
            <a:ext cx="1774044" cy="5855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B5EE2B1-E31C-9C6D-FC27-1E3D4844B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926" y="1431562"/>
            <a:ext cx="7059221" cy="30227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F65890-B5C7-50B4-D407-E503BA9F157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C976E9-B731-FA78-EE98-993C727DCB23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55A5FF-5DD6-18C4-A8AF-EABB239476B5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E10E2C-ABEB-6071-49D2-6706C99F21E1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16EB0-44D6-A85B-10A8-93CA5D7F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5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DBE40-5007-7B74-FA06-661646886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8AE9490-547E-3177-2E58-C8687F9A11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AE9490-547E-3177-2E58-C8687F9A1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214BB0F-0AC7-C050-CFBF-636E3957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0F0EB813-626A-D6F3-5E1E-3C062EEBB200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FF8B05C4-D4A2-C1AC-0A41-3520727FBF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0E5CEC-A707-86E0-F696-AD2CDD6D88C1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BFD8FD48-1AC6-5109-8039-D3A1F59D4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82563ADC-AF98-9E1B-DA99-C479FCCA6D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3FB44-00B6-48A0-3D80-0E823A6EAF58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21" name="Grafik 20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CACEFD23-D372-65F3-FD8B-A831B398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259" y="1672688"/>
            <a:ext cx="2074213" cy="316708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7FA5D318-11EC-92F3-B8CF-29E7522C5E04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pic>
        <p:nvPicPr>
          <p:cNvPr id="17" name="Grafik 16" descr="Ein Bild, das Schrift, Grafiken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D6E78458-7270-467B-28B6-6BB78ADFC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5" y="1644706"/>
            <a:ext cx="1774044" cy="585573"/>
          </a:xfrm>
          <a:prstGeom prst="rect">
            <a:avLst/>
          </a:prstGeom>
        </p:spPr>
      </p:pic>
      <p:pic>
        <p:nvPicPr>
          <p:cNvPr id="20" name="Grafik 19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B941AD3B-0853-7554-8587-6A99E0A01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111" y="2897328"/>
            <a:ext cx="2208508" cy="316708"/>
          </a:xfrm>
          <a:prstGeom prst="rect">
            <a:avLst/>
          </a:prstGeom>
        </p:spPr>
      </p:pic>
      <p:pic>
        <p:nvPicPr>
          <p:cNvPr id="23" name="Grafik 22" descr="Ein Bild, das Schrift, Grafiken, weiß, Text enthält.&#10;&#10;KI-generierte Inhalte können fehlerhaft sein.">
            <a:extLst>
              <a:ext uri="{FF2B5EF4-FFF2-40B4-BE49-F238E27FC236}">
                <a16:creationId xmlns:a16="http://schemas.microsoft.com/office/drawing/2014/main" id="{97600240-826D-F4D9-5351-114776FA9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8405" y="3989980"/>
            <a:ext cx="2433595" cy="60049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E54B541-F67E-BD44-8640-77D55EA09847}"/>
              </a:ext>
            </a:extLst>
          </p:cNvPr>
          <p:cNvSpPr txBox="1"/>
          <p:nvPr/>
        </p:nvSpPr>
        <p:spPr>
          <a:xfrm>
            <a:off x="2672280" y="1937492"/>
            <a:ext cx="6142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/>
              <a:t>randomly</a:t>
            </a:r>
            <a:r>
              <a:rPr lang="de-CH" sz="1400"/>
              <a:t> </a:t>
            </a:r>
            <a:r>
              <a:rPr lang="de-CH" sz="1400" err="1"/>
              <a:t>sampling</a:t>
            </a:r>
            <a:r>
              <a:rPr lang="de-CH" sz="1400"/>
              <a:t> </a:t>
            </a:r>
            <a:r>
              <a:rPr lang="de-CH" sz="1400" b="1"/>
              <a:t>250 </a:t>
            </a:r>
            <a:r>
              <a:rPr lang="de-CH" sz="1400" b="1" err="1"/>
              <a:t>k</a:t>
            </a:r>
            <a:r>
              <a:rPr lang="de-CH" sz="1400" b="1"/>
              <a:t> </a:t>
            </a:r>
            <a:r>
              <a:rPr lang="de-CH" sz="1400" b="1" err="1"/>
              <a:t>abstracts</a:t>
            </a:r>
            <a:r>
              <a:rPr lang="de-CH" sz="1400" b="1"/>
              <a:t> </a:t>
            </a:r>
            <a:r>
              <a:rPr lang="de-CH" sz="1400"/>
              <a:t>+ </a:t>
            </a:r>
            <a:r>
              <a:rPr lang="de-CH" sz="1400" err="1"/>
              <a:t>preprocessing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 err="1"/>
              <a:t>Bio_ClinicalBERT</a:t>
            </a:r>
            <a:r>
              <a:rPr lang="de-CH" sz="1400"/>
              <a:t> </a:t>
            </a:r>
            <a:r>
              <a:rPr lang="de-CH" sz="1400" err="1"/>
              <a:t>to</a:t>
            </a:r>
            <a:r>
              <a:rPr lang="de-CH" sz="1400"/>
              <a:t> </a:t>
            </a:r>
            <a:r>
              <a:rPr lang="de-CH" sz="1400" b="1" err="1"/>
              <a:t>create</a:t>
            </a:r>
            <a:r>
              <a:rPr lang="de-CH" sz="1400" b="1"/>
              <a:t> 50 </a:t>
            </a:r>
            <a:r>
              <a:rPr lang="de-CH" sz="1400" b="1" err="1"/>
              <a:t>k</a:t>
            </a:r>
            <a:r>
              <a:rPr lang="de-CH" sz="1400" b="1"/>
              <a:t> </a:t>
            </a:r>
            <a:r>
              <a:rPr lang="de-CH" sz="1400" b="1" err="1"/>
              <a:t>seed</a:t>
            </a:r>
            <a:r>
              <a:rPr lang="de-CH" sz="1400" b="1"/>
              <a:t> </a:t>
            </a:r>
            <a:r>
              <a:rPr lang="de-CH" sz="1400" b="1" err="1"/>
              <a:t>embedding</a:t>
            </a:r>
            <a:r>
              <a:rPr lang="de-CH" sz="1400" b="1"/>
              <a:t> </a:t>
            </a:r>
            <a:r>
              <a:rPr lang="de-CH" sz="1400" b="1">
                <a:sym typeface="Wingdings" pitchFamily="2" charset="2"/>
              </a:rPr>
              <a:t> </a:t>
            </a:r>
            <a:r>
              <a:rPr lang="de-CH" sz="1400" b="1" err="1">
                <a:sym typeface="Wingdings" pitchFamily="2" charset="2"/>
              </a:rPr>
              <a:t>apply</a:t>
            </a:r>
            <a:r>
              <a:rPr lang="de-CH" sz="1400" b="1">
                <a:sym typeface="Wingdings" pitchFamily="2" charset="2"/>
              </a:rPr>
              <a:t> </a:t>
            </a:r>
            <a:r>
              <a:rPr lang="de-CH" sz="1400" b="1" err="1">
                <a:sym typeface="Wingdings" pitchFamily="2" charset="2"/>
              </a:rPr>
              <a:t>to</a:t>
            </a:r>
            <a:r>
              <a:rPr lang="de-CH" sz="1400" b="1">
                <a:sym typeface="Wingdings" pitchFamily="2" charset="2"/>
              </a:rPr>
              <a:t> 250 </a:t>
            </a:r>
            <a:r>
              <a:rPr lang="de-CH" sz="1400" b="1" err="1">
                <a:sym typeface="Wingdings" pitchFamily="2" charset="2"/>
              </a:rPr>
              <a:t>k</a:t>
            </a:r>
            <a:r>
              <a:rPr lang="de-CH" sz="1400" b="1">
                <a:sym typeface="Wingdings" pitchFamily="2" charset="2"/>
              </a:rPr>
              <a:t> </a:t>
            </a:r>
            <a:r>
              <a:rPr lang="de-CH" sz="1400" b="1" err="1">
                <a:sym typeface="Wingdings" pitchFamily="2" charset="2"/>
              </a:rPr>
              <a:t>abstracts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/>
              <a:t>UMAP</a:t>
            </a:r>
            <a:r>
              <a:rPr lang="de-CH" sz="1400"/>
              <a:t> </a:t>
            </a:r>
            <a:r>
              <a:rPr lang="de-CH" sz="1400" err="1"/>
              <a:t>dimensionality</a:t>
            </a:r>
            <a:r>
              <a:rPr lang="de-CH" sz="1400"/>
              <a:t> </a:t>
            </a:r>
            <a:r>
              <a:rPr lang="de-CH" sz="1400" err="1"/>
              <a:t>reduction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/>
              <a:t>HDBSCAN</a:t>
            </a:r>
            <a:r>
              <a:rPr lang="de-CH" sz="1400"/>
              <a:t> Clustering</a:t>
            </a:r>
            <a:endParaRPr lang="de-DE" sz="140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215DB59-90E2-BBFA-9F6D-9B4CD30E0E7C}"/>
              </a:ext>
            </a:extLst>
          </p:cNvPr>
          <p:cNvSpPr txBox="1"/>
          <p:nvPr/>
        </p:nvSpPr>
        <p:spPr>
          <a:xfrm>
            <a:off x="2672280" y="3214036"/>
            <a:ext cx="3390769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/>
              <a:t>BERTopic</a:t>
            </a:r>
            <a:r>
              <a:rPr lang="de-CH" sz="1400"/>
              <a:t>: 27 </a:t>
            </a:r>
            <a:r>
              <a:rPr lang="de-CH" sz="1400" err="1"/>
              <a:t>extracted</a:t>
            </a:r>
            <a:r>
              <a:rPr lang="de-CH" sz="1400"/>
              <a:t> </a:t>
            </a:r>
            <a:r>
              <a:rPr lang="de-CH" sz="1400" err="1"/>
              <a:t>topics</a:t>
            </a:r>
            <a:endParaRPr lang="de-CH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>
                <a:ea typeface="Calibri"/>
                <a:cs typeface="Calibri"/>
              </a:rPr>
              <a:t>Balanced</a:t>
            </a:r>
            <a:r>
              <a:rPr lang="de-CH" sz="1400">
                <a:ea typeface="Calibri"/>
                <a:cs typeface="Calibri"/>
              </a:rPr>
              <a:t> &amp; high </a:t>
            </a:r>
            <a:r>
              <a:rPr lang="de-CH" sz="1400" err="1">
                <a:ea typeface="Calibri"/>
                <a:cs typeface="Calibri"/>
              </a:rPr>
              <a:t>confidence</a:t>
            </a:r>
            <a:r>
              <a:rPr lang="de-CH" sz="1400">
                <a:ea typeface="Calibri"/>
                <a:cs typeface="Calibri"/>
              </a:rPr>
              <a:t> </a:t>
            </a:r>
            <a:r>
              <a:rPr lang="de-CH" sz="1400" err="1">
                <a:ea typeface="Calibri"/>
                <a:cs typeface="Calibri"/>
              </a:rPr>
              <a:t>filtering</a:t>
            </a:r>
            <a:r>
              <a:rPr lang="de-CH" sz="1400">
                <a:ea typeface="Calibri"/>
                <a:cs typeface="Calibri"/>
              </a:rPr>
              <a:t> per </a:t>
            </a:r>
            <a:r>
              <a:rPr lang="de-CH" sz="1400" err="1">
                <a:ea typeface="Calibri"/>
                <a:cs typeface="Calibri"/>
              </a:rPr>
              <a:t>topic</a:t>
            </a:r>
          </a:p>
          <a:p>
            <a:endParaRPr lang="de-CH" sz="14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>
              <a:ea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F0D749-636B-6FCD-F5F9-E5A2EA518B2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A9538-61BF-EB06-69D5-0D43ED6A9E5A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1A7F5D-E537-3D92-1B20-04FF15DB151B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921FD8-132D-1E08-F8F6-7589B0B3DAA9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855E3A-82BE-4928-23B9-2A8FA7BBFC25}"/>
              </a:ext>
            </a:extLst>
          </p:cNvPr>
          <p:cNvSpPr txBox="1"/>
          <p:nvPr/>
        </p:nvSpPr>
        <p:spPr>
          <a:xfrm>
            <a:off x="2670707" y="4588931"/>
            <a:ext cx="507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err="1"/>
              <a:t>KeyBERT</a:t>
            </a:r>
            <a:r>
              <a:rPr lang="de-DE" sz="1400"/>
              <a:t> </a:t>
            </a:r>
            <a:r>
              <a:rPr lang="de-DE" sz="1400" err="1"/>
              <a:t>key</a:t>
            </a:r>
            <a:r>
              <a:rPr lang="de-DE" sz="1400"/>
              <a:t> </a:t>
            </a:r>
            <a:r>
              <a:rPr lang="de-DE" sz="1400" err="1"/>
              <a:t>phrase</a:t>
            </a:r>
            <a:r>
              <a:rPr lang="de-DE" sz="1400"/>
              <a:t> </a:t>
            </a:r>
            <a:r>
              <a:rPr lang="de-DE" sz="1400" err="1"/>
              <a:t>extraction</a:t>
            </a:r>
            <a:r>
              <a:rPr lang="de-DE" sz="1400"/>
              <a:t> </a:t>
            </a:r>
            <a:r>
              <a:rPr lang="de-DE" sz="1400">
                <a:sym typeface="Wingdings" pitchFamily="2" charset="2"/>
              </a:rPr>
              <a:t> </a:t>
            </a:r>
            <a:r>
              <a:rPr lang="de-DE" sz="1400" err="1">
                <a:sym typeface="Wingdings" pitchFamily="2" charset="2"/>
              </a:rPr>
              <a:t>Pinecone</a:t>
            </a:r>
            <a:r>
              <a:rPr lang="de-DE" sz="1400">
                <a:sym typeface="Wingdings" pitchFamily="2" charset="2"/>
              </a:rPr>
              <a:t> </a:t>
            </a:r>
            <a:r>
              <a:rPr lang="de-DE" sz="1400" err="1">
                <a:sym typeface="Wingdings" pitchFamily="2" charset="2"/>
              </a:rPr>
              <a:t>embeddings</a:t>
            </a:r>
            <a:endParaRPr lang="de-C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10B23-82A8-7D71-07A5-B7E6CFA7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3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DC87-40F5-F4B9-898C-E27FD75F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1E70777-720C-4577-5920-1169F73484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E70777-720C-4577-5920-1169F7348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793AF90-9019-FE18-191E-3836FB4B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60636"/>
            <a:ext cx="6096000" cy="356085"/>
          </a:xfrm>
        </p:spPr>
        <p:txBody>
          <a:bodyPr vert="horz"/>
          <a:lstStyle/>
          <a:p>
            <a:r>
              <a:rPr lang="en-US"/>
              <a:t>RAG</a:t>
            </a:r>
          </a:p>
        </p:txBody>
      </p: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C2F5A138-997A-FA0E-7F82-EBB43C1E8E81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0" name="AutoShape 154">
              <a:extLst>
                <a:ext uri="{FF2B5EF4-FFF2-40B4-BE49-F238E27FC236}">
                  <a16:creationId xmlns:a16="http://schemas.microsoft.com/office/drawing/2014/main" id="{A3F6C2E3-0742-53A9-7D1E-55CE376291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F356397-6A23-532D-DCBE-CF7CE29DEE93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2" name="Freeform 156">
                <a:extLst>
                  <a:ext uri="{FF2B5EF4-FFF2-40B4-BE49-F238E27FC236}">
                    <a16:creationId xmlns:a16="http://schemas.microsoft.com/office/drawing/2014/main" id="{670D0131-9717-FDDA-23CC-49D1645B9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7">
                <a:extLst>
                  <a:ext uri="{FF2B5EF4-FFF2-40B4-BE49-F238E27FC236}">
                    <a16:creationId xmlns:a16="http://schemas.microsoft.com/office/drawing/2014/main" id="{1F9A89E5-CFAD-1B40-8E88-0A4F1B866C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31A38-A109-114C-B530-BD55F3C68491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19" name="Grafik 18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4CBB83B3-6709-BE1B-3751-B0DA1E7E1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586" y="1349826"/>
            <a:ext cx="4839225" cy="3757516"/>
          </a:xfrm>
          <a:prstGeom prst="rect">
            <a:avLst/>
          </a:prstGeom>
        </p:spPr>
      </p:pic>
      <p:pic>
        <p:nvPicPr>
          <p:cNvPr id="21" name="Grafik 20" descr="Ein Bild, das Schrift, Grafiken, Grafikdesign, Design enthält.&#10;&#10;KI-generierte Inhalte können fehlerhaft sein.">
            <a:extLst>
              <a:ext uri="{FF2B5EF4-FFF2-40B4-BE49-F238E27FC236}">
                <a16:creationId xmlns:a16="http://schemas.microsoft.com/office/drawing/2014/main" id="{1696DFB0-78CA-D779-555D-3A1E8DDC8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21" y="1670605"/>
            <a:ext cx="1842656" cy="281352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22BA72D0-F009-A450-0A70-DCEFE1592684}"/>
              </a:ext>
            </a:extLst>
          </p:cNvPr>
          <p:cNvSpPr/>
          <p:nvPr/>
        </p:nvSpPr>
        <p:spPr>
          <a:xfrm>
            <a:off x="309519" y="593843"/>
            <a:ext cx="8299022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How can we effectively narrow down PubMed abstracts to a representative and diverse set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7E837-7FF8-2FDF-2A23-B60CC9CCB0AE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ADD33C-22C2-54B2-7CB4-2CD0EBD3A208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D7B632-BF1A-959E-D8E5-DCE3947D38AF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B8C55-7D5E-29BB-6C6A-DCE22E4D6F3B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4D5F7-6BBD-1A4F-8BD6-0FA8C1DA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73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167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84" imgH="486" progId="TCLayout.ActiveDocument.1">
                  <p:embed/>
                </p:oleObj>
              </mc:Choice>
              <mc:Fallback>
                <p:oleObj name="think-cell Slide" r:id="rId2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Oval 224">
            <a:extLst>
              <a:ext uri="{FF2B5EF4-FFF2-40B4-BE49-F238E27FC236}">
                <a16:creationId xmlns:a16="http://schemas.microsoft.com/office/drawing/2014/main" id="{8F64EFFF-4B04-0939-8084-FF39415ECF9F}"/>
              </a:ext>
            </a:extLst>
          </p:cNvPr>
          <p:cNvSpPr/>
          <p:nvPr/>
        </p:nvSpPr>
        <p:spPr>
          <a:xfrm rot="1441394">
            <a:off x="1068267" y="2913372"/>
            <a:ext cx="5626126" cy="7715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RAG retrieves primarily documents from the same question type as the test question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AEF86A-BF84-E447-7236-15E8AA96249D}"/>
              </a:ext>
            </a:extLst>
          </p:cNvPr>
          <p:cNvSpPr/>
          <p:nvPr/>
        </p:nvSpPr>
        <p:spPr>
          <a:xfrm>
            <a:off x="399803" y="2130035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1CC225-FF0B-665F-3E2C-C34EB5C7AE82}"/>
              </a:ext>
            </a:extLst>
          </p:cNvPr>
          <p:cNvSpPr/>
          <p:nvPr/>
        </p:nvSpPr>
        <p:spPr>
          <a:xfrm>
            <a:off x="399803" y="2739898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354D2C-F261-8084-8AF3-5B84B59C4631}"/>
              </a:ext>
            </a:extLst>
          </p:cNvPr>
          <p:cNvSpPr/>
          <p:nvPr/>
        </p:nvSpPr>
        <p:spPr>
          <a:xfrm>
            <a:off x="399803" y="3349760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59DA67-4AF6-37A7-3B27-D546A4A3737E}"/>
              </a:ext>
            </a:extLst>
          </p:cNvPr>
          <p:cNvSpPr/>
          <p:nvPr/>
        </p:nvSpPr>
        <p:spPr>
          <a:xfrm>
            <a:off x="399803" y="3959623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graphicFrame>
        <p:nvGraphicFramePr>
          <p:cNvPr id="220" name="Chart 219">
            <a:extLst>
              <a:ext uri="{FF2B5EF4-FFF2-40B4-BE49-F238E27FC236}">
                <a16:creationId xmlns:a16="http://schemas.microsoft.com/office/drawing/2014/main" id="{091E2D4C-3123-DE4D-F42D-3FC5733D377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875978"/>
              </p:ext>
            </p:extLst>
          </p:nvPr>
        </p:nvGraphicFramePr>
        <p:xfrm>
          <a:off x="1212850" y="2047875"/>
          <a:ext cx="6634163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77908D9-8ADE-FA6C-3CB5-B3FEAED3B449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1781175" y="2349500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C563959-6FD8-4C87-8B0F-41CA701DC33A}" type="datetime'''3'',''8''''''''''3''''''''''''''7''''''''''''''''''''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3,837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25ECD44B-168F-0B5F-EC2F-7AC3C142248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3303588" y="2349500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917E6B04-241B-4001-A184-7FC65108D664}" type="datetime'''''''''1''''''''3''''''''''''''''4''''''''''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134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F7C4B69A-76ED-4AE9-905F-893E608B91D0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635500" y="2349500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80DE35B7-0A15-41CA-9E55-3C8F5FCF8169}" type="datetime'''''''''''''4''03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403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1" name="Text Placeholder 2">
            <a:extLst>
              <a:ext uri="{FF2B5EF4-FFF2-40B4-BE49-F238E27FC236}">
                <a16:creationId xmlns:a16="http://schemas.microsoft.com/office/drawing/2014/main" id="{96E5F8C7-261A-FA56-5D66-AD8384C04383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5951538" y="2349500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545EB48C-57F1-4126-AE08-FEBE4A7ACF88}" type="datetime'''''62''''''6''''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626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8BB2CD87-EB8D-AF14-6FE7-315D03536DE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2044700" y="294163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8B9858D8-32CB-4AD8-9442-95BDCBCDAA8B}" type="datetime'''''''''''''''''3''''''''''''6''''''''''''9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369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4" name="Text Placeholder 2">
            <a:extLst>
              <a:ext uri="{FF2B5EF4-FFF2-40B4-BE49-F238E27FC236}">
                <a16:creationId xmlns:a16="http://schemas.microsoft.com/office/drawing/2014/main" id="{D3834711-FD97-FF6C-02D0-89B2D56772E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3074988" y="2941638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19B2322-A549-40CD-8247-8E689412B11F}" type="datetime'''''4,''''''''''''''''''4''''''''''''''3''''''''7''''''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4,437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1AECFFD9-31AA-982E-E2BE-CD291CA7FE5E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592638" y="294163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B181D4CE-4C46-4113-A15C-307A373F7960}" type="datetime'''''''''''''''''''''''''''''''''''''''''''''1''09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109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BC9634FE-EDAB-6711-05B2-783C9F6972FA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881688" y="2941638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B324BF1B-FC22-41E7-AA10-D2D7CA971587}" type="datetime'''''''''''''''''''''''''''''''8''4''''''''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84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F9F8C949-45F1-4CF7-E360-96CF740E0A0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140575" y="2941638"/>
            <a:ext cx="96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B903DC8-A2D5-472E-9A34-8A5DE77CD4D5}" type="datetime'''''''''''''''''''''''''''''''''''1''''''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8" name="Text Placeholder 2">
            <a:extLst>
              <a:ext uri="{FF2B5EF4-FFF2-40B4-BE49-F238E27FC236}">
                <a16:creationId xmlns:a16="http://schemas.microsoft.com/office/drawing/2014/main" id="{0398C34B-0343-FD15-42EB-8C8AF005E625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074863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6C2E7324-F2A5-4959-8FD7-A13F204CB9E8}" type="datetime'''''''''''''''6''''''''''''''''''''7''''''''7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677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E6828E06-1B1D-9329-96C2-367DAFDA95E0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3316288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6FEC57C-5022-4970-BAD1-3AA03EE7B718}" type="datetime'2''''''''''''''''''''''''''0''''''''''''''''''''''3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203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3EDA392C-DE5B-069D-7E66-21A78FF4D054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719638" y="3532188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4408CBD7-60C0-4EDA-B5AA-D6E5D055B321}" type="datetime'''''1'''',''''''''''5''''''''''''''''''''''''''''11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1,511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1" name="Text Placeholder 2">
            <a:extLst>
              <a:ext uri="{FF2B5EF4-FFF2-40B4-BE49-F238E27FC236}">
                <a16:creationId xmlns:a16="http://schemas.microsoft.com/office/drawing/2014/main" id="{5F6F71A5-BB2F-3ED3-9D9E-1F7CD70EAFC0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886450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DB71E17C-9AEF-4AE1-B70F-77754FB77047}" type="datetime'''''''''''''''''''''''''''''''''''1''''0''7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107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2" name="Text Placeholder 2">
            <a:extLst>
              <a:ext uri="{FF2B5EF4-FFF2-40B4-BE49-F238E27FC236}">
                <a16:creationId xmlns:a16="http://schemas.microsoft.com/office/drawing/2014/main" id="{0E2977AA-AF6F-0C02-C8EE-9B3AEFFA8B4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40575" y="3532188"/>
            <a:ext cx="968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6D5C74E3-0F1E-4728-83CC-78159F0B9727}" type="datetime'''''''''''''''''''''''''''''''''''''''''''''2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2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81430437-BF64-33E4-9A6C-966FDD06E500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124075" y="4124325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83CCCC36-A3D2-4A95-8AFD-915D3FB0EF11}" type="datetime'''''''''''''1'''',''''''''''''''''''''''''''''''38''''''3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1,383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B8038857-DB55-A910-9921-5B63108DFFE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279775" y="4124325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C779D911-47F8-48CC-A791-4B70775270F6}" type="datetime'''''''''''''''''3''''''6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36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5" name="Text Placeholder 2">
            <a:extLst>
              <a:ext uri="{FF2B5EF4-FFF2-40B4-BE49-F238E27FC236}">
                <a16:creationId xmlns:a16="http://schemas.microsoft.com/office/drawing/2014/main" id="{77CBBB5B-17CC-869E-4E1A-FC69A56B79B8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4589463" y="4124325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4815B92B-24F3-4317-A837-248DFE6341B1}" type="datetime'''''9''''''''''''''''''''''0''''''''''''''''''''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90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695D54F5-B239-83BE-2899-E22A785ADC3C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5711825" y="4124325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384449E-C3FE-4E0A-BF81-7AEE2C2E3DE5}" type="datetime'''''''''''''9''''''''''''''''''9''''''1''''''''''''''''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991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0C41D-C2D0-6ECC-1268-F325EDBB2B57}"/>
              </a:ext>
            </a:extLst>
          </p:cNvPr>
          <p:cNvSpPr/>
          <p:nvPr/>
        </p:nvSpPr>
        <p:spPr>
          <a:xfrm>
            <a:off x="1295395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884E8-1A5E-57B1-52F1-638A4994CEAC}"/>
              </a:ext>
            </a:extLst>
          </p:cNvPr>
          <p:cNvSpPr/>
          <p:nvPr/>
        </p:nvSpPr>
        <p:spPr>
          <a:xfrm>
            <a:off x="2600684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62879-7783-B65A-E1C5-9336AD436C8C}"/>
              </a:ext>
            </a:extLst>
          </p:cNvPr>
          <p:cNvSpPr/>
          <p:nvPr/>
        </p:nvSpPr>
        <p:spPr>
          <a:xfrm>
            <a:off x="3918515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6C0287-EC48-D5A4-DC7A-939FC0A34AB3}"/>
              </a:ext>
            </a:extLst>
          </p:cNvPr>
          <p:cNvSpPr/>
          <p:nvPr/>
        </p:nvSpPr>
        <p:spPr>
          <a:xfrm>
            <a:off x="5229981" y="1709225"/>
            <a:ext cx="1235690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10BD3CD-15C7-A3F1-C0AA-E020E9A0BDDB}"/>
              </a:ext>
            </a:extLst>
          </p:cNvPr>
          <p:cNvSpPr/>
          <p:nvPr/>
        </p:nvSpPr>
        <p:spPr>
          <a:xfrm>
            <a:off x="6529090" y="1709225"/>
            <a:ext cx="1235690" cy="34561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err="1"/>
              <a:t>PubmedQA</a:t>
            </a:r>
            <a:endParaRPr lang="en-US" sz="1400" b="1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BDE1004-5652-0296-F72C-BA0A42AE0855}"/>
              </a:ext>
            </a:extLst>
          </p:cNvPr>
          <p:cNvSpPr/>
          <p:nvPr/>
        </p:nvSpPr>
        <p:spPr>
          <a:xfrm>
            <a:off x="399803" y="4591050"/>
            <a:ext cx="753748" cy="2102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Total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6B7DF0-6ED8-2986-5A19-7885A0DDD0D0}"/>
              </a:ext>
            </a:extLst>
          </p:cNvPr>
          <p:cNvSpPr/>
          <p:nvPr/>
        </p:nvSpPr>
        <p:spPr>
          <a:xfrm>
            <a:off x="7828199" y="1709225"/>
            <a:ext cx="713821" cy="345616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Total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99FEBAE-3335-21E8-0ED2-C67994AB74A0}"/>
              </a:ext>
            </a:extLst>
          </p:cNvPr>
          <p:cNvCxnSpPr>
            <a:cxnSpLocks/>
          </p:cNvCxnSpPr>
          <p:nvPr/>
        </p:nvCxnSpPr>
        <p:spPr>
          <a:xfrm>
            <a:off x="7796489" y="2054841"/>
            <a:ext cx="0" cy="274647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B864BEC-9768-34CB-F21B-7733C93D9129}"/>
              </a:ext>
            </a:extLst>
          </p:cNvPr>
          <p:cNvCxnSpPr>
            <a:cxnSpLocks/>
          </p:cNvCxnSpPr>
          <p:nvPr/>
        </p:nvCxnSpPr>
        <p:spPr>
          <a:xfrm flipH="1">
            <a:off x="399803" y="4543425"/>
            <a:ext cx="814221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1DADF51-844F-8C46-88B0-03E96B542762}"/>
              </a:ext>
            </a:extLst>
          </p:cNvPr>
          <p:cNvSpPr/>
          <p:nvPr/>
        </p:nvSpPr>
        <p:spPr>
          <a:xfrm>
            <a:off x="1295395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6,266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D67EB1E-CD49-34FC-2F38-E990E230A66D}"/>
              </a:ext>
            </a:extLst>
          </p:cNvPr>
          <p:cNvSpPr/>
          <p:nvPr/>
        </p:nvSpPr>
        <p:spPr>
          <a:xfrm>
            <a:off x="2600684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4,810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6BF171A-1276-3A4C-B8C4-D69A575D10E3}"/>
              </a:ext>
            </a:extLst>
          </p:cNvPr>
          <p:cNvSpPr/>
          <p:nvPr/>
        </p:nvSpPr>
        <p:spPr>
          <a:xfrm>
            <a:off x="3918515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2,113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F016788-7B40-F716-2793-FD7A57E36EA2}"/>
              </a:ext>
            </a:extLst>
          </p:cNvPr>
          <p:cNvSpPr/>
          <p:nvPr/>
        </p:nvSpPr>
        <p:spPr>
          <a:xfrm>
            <a:off x="5229981" y="4591050"/>
            <a:ext cx="1235690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1,808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22A64A-D8C4-C94D-F2BE-E87E974EABC7}"/>
              </a:ext>
            </a:extLst>
          </p:cNvPr>
          <p:cNvSpPr/>
          <p:nvPr/>
        </p:nvSpPr>
        <p:spPr>
          <a:xfrm>
            <a:off x="6529090" y="4591050"/>
            <a:ext cx="1235690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C84532A-D5F2-C86B-086B-19EEF6F01DED}"/>
              </a:ext>
            </a:extLst>
          </p:cNvPr>
          <p:cNvSpPr/>
          <p:nvPr/>
        </p:nvSpPr>
        <p:spPr>
          <a:xfrm>
            <a:off x="7828199" y="4591050"/>
            <a:ext cx="713821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15,000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7631C04-E228-DEA6-E97C-81AAA9A179C7}"/>
              </a:ext>
            </a:extLst>
          </p:cNvPr>
          <p:cNvSpPr/>
          <p:nvPr/>
        </p:nvSpPr>
        <p:spPr>
          <a:xfrm>
            <a:off x="7828198" y="2130035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5,000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B76FB5C-E0AA-0591-300E-9949FEE54332}"/>
              </a:ext>
            </a:extLst>
          </p:cNvPr>
          <p:cNvSpPr/>
          <p:nvPr/>
        </p:nvSpPr>
        <p:spPr>
          <a:xfrm>
            <a:off x="7828198" y="2739898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5,000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FD5637D-7216-F1D5-BE6E-24DBF822E870}"/>
              </a:ext>
            </a:extLst>
          </p:cNvPr>
          <p:cNvSpPr/>
          <p:nvPr/>
        </p:nvSpPr>
        <p:spPr>
          <a:xfrm>
            <a:off x="7828198" y="3349760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2,500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A1F39A8-82DB-30BD-CFF6-3CDD4B15532E}"/>
              </a:ext>
            </a:extLst>
          </p:cNvPr>
          <p:cNvSpPr/>
          <p:nvPr/>
        </p:nvSpPr>
        <p:spPr>
          <a:xfrm>
            <a:off x="7828198" y="3959623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2,500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049FE6-99ED-3C0F-5688-4AC5AB116E2D}"/>
              </a:ext>
            </a:extLst>
          </p:cNvPr>
          <p:cNvCxnSpPr/>
          <p:nvPr/>
        </p:nvCxnSpPr>
        <p:spPr>
          <a:xfrm>
            <a:off x="399803" y="1709225"/>
            <a:ext cx="753748" cy="345616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EDBC673-7213-A010-BF9C-99E7BAD8ABE8}"/>
              </a:ext>
            </a:extLst>
          </p:cNvPr>
          <p:cNvSpPr/>
          <p:nvPr/>
        </p:nvSpPr>
        <p:spPr>
          <a:xfrm>
            <a:off x="398467" y="1851319"/>
            <a:ext cx="568199" cy="2501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>
                <a:solidFill>
                  <a:schemeClr val="tx1"/>
                </a:solidFill>
              </a:rPr>
              <a:t>Question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5473504-D482-8807-FF5D-AFE7749D5D9A}"/>
              </a:ext>
            </a:extLst>
          </p:cNvPr>
          <p:cNvSpPr/>
          <p:nvPr/>
        </p:nvSpPr>
        <p:spPr>
          <a:xfrm>
            <a:off x="490066" y="1699231"/>
            <a:ext cx="685225" cy="2501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100" b="1">
                <a:solidFill>
                  <a:schemeClr val="tx1"/>
                </a:solidFill>
              </a:rPr>
              <a:t>Retrieved doc</a:t>
            </a:r>
          </a:p>
        </p:txBody>
      </p:sp>
      <p:grpSp>
        <p:nvGrpSpPr>
          <p:cNvPr id="9" name="bcgIcons_KPI metric">
            <a:extLst>
              <a:ext uri="{FF2B5EF4-FFF2-40B4-BE49-F238E27FC236}">
                <a16:creationId xmlns:a16="http://schemas.microsoft.com/office/drawing/2014/main" id="{8BBDDBC8-900F-F41E-8A70-915385BAB9BE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8705"/>
            <a:chOff x="5273675" y="2606675"/>
            <a:chExt cx="1644650" cy="1644650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5879CC9-936C-EAB4-37D0-E24545867E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AED364-2FF6-A01D-45E7-E3D4778106D5}"/>
                </a:ext>
              </a:extLst>
            </p:cNvPr>
            <p:cNvGrpSpPr/>
            <p:nvPr/>
          </p:nvGrpSpPr>
          <p:grpSpPr>
            <a:xfrm>
              <a:off x="5441950" y="2876549"/>
              <a:ext cx="1308101" cy="1096857"/>
              <a:chOff x="5441950" y="2876549"/>
              <a:chExt cx="1308101" cy="1096857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2E4E9ACC-E48E-E447-DC50-1441EBB50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950" y="3078163"/>
                <a:ext cx="341313" cy="895243"/>
              </a:xfrm>
              <a:custGeom>
                <a:avLst/>
                <a:gdLst>
                  <a:gd name="connsiteX0" fmla="*/ 0 w 341313"/>
                  <a:gd name="connsiteY0" fmla="*/ 468312 h 895243"/>
                  <a:gd name="connsiteX1" fmla="*/ 223547 w 341313"/>
                  <a:gd name="connsiteY1" fmla="*/ 468312 h 895243"/>
                  <a:gd name="connsiteX2" fmla="*/ 224261 w 341313"/>
                  <a:gd name="connsiteY2" fmla="*/ 488315 h 895243"/>
                  <a:gd name="connsiteX3" fmla="*/ 227832 w 341313"/>
                  <a:gd name="connsiteY3" fmla="*/ 517604 h 895243"/>
                  <a:gd name="connsiteX4" fmla="*/ 233546 w 341313"/>
                  <a:gd name="connsiteY4" fmla="*/ 546179 h 895243"/>
                  <a:gd name="connsiteX5" fmla="*/ 237831 w 341313"/>
                  <a:gd name="connsiteY5" fmla="*/ 565467 h 895243"/>
                  <a:gd name="connsiteX6" fmla="*/ 243545 w 341313"/>
                  <a:gd name="connsiteY6" fmla="*/ 584041 h 895243"/>
                  <a:gd name="connsiteX7" fmla="*/ 249973 w 341313"/>
                  <a:gd name="connsiteY7" fmla="*/ 602615 h 895243"/>
                  <a:gd name="connsiteX8" fmla="*/ 264257 w 341313"/>
                  <a:gd name="connsiteY8" fmla="*/ 636905 h 895243"/>
                  <a:gd name="connsiteX9" fmla="*/ 272827 w 341313"/>
                  <a:gd name="connsiteY9" fmla="*/ 653335 h 895243"/>
                  <a:gd name="connsiteX10" fmla="*/ 277112 w 341313"/>
                  <a:gd name="connsiteY10" fmla="*/ 661193 h 895243"/>
                  <a:gd name="connsiteX11" fmla="*/ 287111 w 341313"/>
                  <a:gd name="connsiteY11" fmla="*/ 678338 h 895243"/>
                  <a:gd name="connsiteX12" fmla="*/ 329250 w 341313"/>
                  <a:gd name="connsiteY12" fmla="*/ 734774 h 895243"/>
                  <a:gd name="connsiteX13" fmla="*/ 329250 w 341313"/>
                  <a:gd name="connsiteY13" fmla="*/ 756205 h 895243"/>
                  <a:gd name="connsiteX14" fmla="*/ 192836 w 341313"/>
                  <a:gd name="connsiteY14" fmla="*/ 890508 h 895243"/>
                  <a:gd name="connsiteX15" fmla="*/ 169981 w 341313"/>
                  <a:gd name="connsiteY15" fmla="*/ 889793 h 895243"/>
                  <a:gd name="connsiteX16" fmla="*/ 84277 w 341313"/>
                  <a:gd name="connsiteY16" fmla="*/ 772636 h 895243"/>
                  <a:gd name="connsiteX17" fmla="*/ 77135 w 341313"/>
                  <a:gd name="connsiteY17" fmla="*/ 759777 h 895243"/>
                  <a:gd name="connsiteX18" fmla="*/ 63565 w 341313"/>
                  <a:gd name="connsiteY18" fmla="*/ 733345 h 895243"/>
                  <a:gd name="connsiteX19" fmla="*/ 57137 w 341313"/>
                  <a:gd name="connsiteY19" fmla="*/ 719772 h 895243"/>
                  <a:gd name="connsiteX20" fmla="*/ 45709 w 341313"/>
                  <a:gd name="connsiteY20" fmla="*/ 691912 h 895243"/>
                  <a:gd name="connsiteX21" fmla="*/ 30711 w 341313"/>
                  <a:gd name="connsiteY21" fmla="*/ 649049 h 895243"/>
                  <a:gd name="connsiteX22" fmla="*/ 22141 w 341313"/>
                  <a:gd name="connsiteY22" fmla="*/ 620474 h 895243"/>
                  <a:gd name="connsiteX23" fmla="*/ 18570 w 341313"/>
                  <a:gd name="connsiteY23" fmla="*/ 606901 h 895243"/>
                  <a:gd name="connsiteX24" fmla="*/ 11428 w 341313"/>
                  <a:gd name="connsiteY24" fmla="*/ 576897 h 895243"/>
                  <a:gd name="connsiteX25" fmla="*/ 6428 w 341313"/>
                  <a:gd name="connsiteY25" fmla="*/ 545465 h 895243"/>
                  <a:gd name="connsiteX26" fmla="*/ 2857 w 341313"/>
                  <a:gd name="connsiteY26" fmla="*/ 514747 h 895243"/>
                  <a:gd name="connsiteX27" fmla="*/ 1429 w 341313"/>
                  <a:gd name="connsiteY27" fmla="*/ 499745 h 895243"/>
                  <a:gd name="connsiteX28" fmla="*/ 0 w 341313"/>
                  <a:gd name="connsiteY28" fmla="*/ 468312 h 895243"/>
                  <a:gd name="connsiteX29" fmla="*/ 182081 w 341313"/>
                  <a:gd name="connsiteY29" fmla="*/ 0 h 895243"/>
                  <a:gd name="connsiteX30" fmla="*/ 341313 w 341313"/>
                  <a:gd name="connsiteY30" fmla="*/ 158103 h 895243"/>
                  <a:gd name="connsiteX31" fmla="*/ 264911 w 341313"/>
                  <a:gd name="connsiteY31" fmla="*/ 266353 h 895243"/>
                  <a:gd name="connsiteX32" fmla="*/ 257056 w 341313"/>
                  <a:gd name="connsiteY32" fmla="*/ 284158 h 895243"/>
                  <a:gd name="connsiteX33" fmla="*/ 250630 w 341313"/>
                  <a:gd name="connsiteY33" fmla="*/ 301250 h 895243"/>
                  <a:gd name="connsiteX34" fmla="*/ 244203 w 341313"/>
                  <a:gd name="connsiteY34" fmla="*/ 319767 h 895243"/>
                  <a:gd name="connsiteX35" fmla="*/ 241347 w 341313"/>
                  <a:gd name="connsiteY35" fmla="*/ 329025 h 895243"/>
                  <a:gd name="connsiteX36" fmla="*/ 236349 w 341313"/>
                  <a:gd name="connsiteY36" fmla="*/ 347541 h 895243"/>
                  <a:gd name="connsiteX37" fmla="*/ 229922 w 341313"/>
                  <a:gd name="connsiteY37" fmla="*/ 376028 h 895243"/>
                  <a:gd name="connsiteX38" fmla="*/ 228494 w 341313"/>
                  <a:gd name="connsiteY38" fmla="*/ 385287 h 895243"/>
                  <a:gd name="connsiteX39" fmla="*/ 224924 w 341313"/>
                  <a:gd name="connsiteY39" fmla="*/ 415910 h 895243"/>
                  <a:gd name="connsiteX40" fmla="*/ 224210 w 341313"/>
                  <a:gd name="connsiteY40" fmla="*/ 436563 h 895243"/>
                  <a:gd name="connsiteX41" fmla="*/ 0 w 341313"/>
                  <a:gd name="connsiteY41" fmla="*/ 436563 h 895243"/>
                  <a:gd name="connsiteX42" fmla="*/ 8569 w 341313"/>
                  <a:gd name="connsiteY42" fmla="*/ 341844 h 895243"/>
                  <a:gd name="connsiteX43" fmla="*/ 14995 w 341313"/>
                  <a:gd name="connsiteY43" fmla="*/ 311933 h 895243"/>
                  <a:gd name="connsiteX44" fmla="*/ 18565 w 341313"/>
                  <a:gd name="connsiteY44" fmla="*/ 297689 h 895243"/>
                  <a:gd name="connsiteX45" fmla="*/ 26420 w 341313"/>
                  <a:gd name="connsiteY45" fmla="*/ 268490 h 895243"/>
                  <a:gd name="connsiteX46" fmla="*/ 63550 w 341313"/>
                  <a:gd name="connsiteY46" fmla="*/ 170210 h 895243"/>
                  <a:gd name="connsiteX47" fmla="*/ 77117 w 341313"/>
                  <a:gd name="connsiteY47" fmla="*/ 143859 h 895243"/>
                  <a:gd name="connsiteX48" fmla="*/ 182081 w 341313"/>
                  <a:gd name="connsiteY48" fmla="*/ 0 h 89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41313" h="895243">
                    <a:moveTo>
                      <a:pt x="0" y="468312"/>
                    </a:moveTo>
                    <a:cubicBezTo>
                      <a:pt x="0" y="468312"/>
                      <a:pt x="0" y="468312"/>
                      <a:pt x="223547" y="468312"/>
                    </a:cubicBezTo>
                    <a:cubicBezTo>
                      <a:pt x="223547" y="474742"/>
                      <a:pt x="224261" y="481171"/>
                      <a:pt x="224261" y="488315"/>
                    </a:cubicBezTo>
                    <a:cubicBezTo>
                      <a:pt x="224975" y="497602"/>
                      <a:pt x="226404" y="507603"/>
                      <a:pt x="227832" y="517604"/>
                    </a:cubicBezTo>
                    <a:cubicBezTo>
                      <a:pt x="229261" y="526891"/>
                      <a:pt x="231403" y="536892"/>
                      <a:pt x="233546" y="546179"/>
                    </a:cubicBezTo>
                    <a:cubicBezTo>
                      <a:pt x="234974" y="553323"/>
                      <a:pt x="236403" y="559752"/>
                      <a:pt x="237831" y="565467"/>
                    </a:cubicBezTo>
                    <a:cubicBezTo>
                      <a:pt x="239260" y="571897"/>
                      <a:pt x="241402" y="578326"/>
                      <a:pt x="243545" y="584041"/>
                    </a:cubicBezTo>
                    <a:cubicBezTo>
                      <a:pt x="245687" y="590470"/>
                      <a:pt x="247116" y="596185"/>
                      <a:pt x="249973" y="602615"/>
                    </a:cubicBezTo>
                    <a:cubicBezTo>
                      <a:pt x="254258" y="614759"/>
                      <a:pt x="259257" y="625475"/>
                      <a:pt x="264257" y="636905"/>
                    </a:cubicBezTo>
                    <a:cubicBezTo>
                      <a:pt x="267114" y="641905"/>
                      <a:pt x="269970" y="647620"/>
                      <a:pt x="272827" y="653335"/>
                    </a:cubicBezTo>
                    <a:cubicBezTo>
                      <a:pt x="274256" y="656193"/>
                      <a:pt x="275684" y="658336"/>
                      <a:pt x="277112" y="661193"/>
                    </a:cubicBezTo>
                    <a:cubicBezTo>
                      <a:pt x="280684" y="666908"/>
                      <a:pt x="283540" y="672623"/>
                      <a:pt x="287111" y="678338"/>
                    </a:cubicBezTo>
                    <a:cubicBezTo>
                      <a:pt x="299967" y="698341"/>
                      <a:pt x="313537" y="716915"/>
                      <a:pt x="329250" y="734774"/>
                    </a:cubicBezTo>
                    <a:cubicBezTo>
                      <a:pt x="334963" y="740489"/>
                      <a:pt x="334963" y="750490"/>
                      <a:pt x="329250" y="756205"/>
                    </a:cubicBezTo>
                    <a:cubicBezTo>
                      <a:pt x="329250" y="756205"/>
                      <a:pt x="329250" y="756205"/>
                      <a:pt x="192836" y="890508"/>
                    </a:cubicBezTo>
                    <a:cubicBezTo>
                      <a:pt x="186408" y="896937"/>
                      <a:pt x="175695" y="896937"/>
                      <a:pt x="169981" y="889793"/>
                    </a:cubicBezTo>
                    <a:cubicBezTo>
                      <a:pt x="137842" y="854075"/>
                      <a:pt x="107845" y="814784"/>
                      <a:pt x="84277" y="772636"/>
                    </a:cubicBezTo>
                    <a:cubicBezTo>
                      <a:pt x="81420" y="768350"/>
                      <a:pt x="79277" y="764063"/>
                      <a:pt x="77135" y="759777"/>
                    </a:cubicBezTo>
                    <a:cubicBezTo>
                      <a:pt x="72135" y="751205"/>
                      <a:pt x="67850" y="741918"/>
                      <a:pt x="63565" y="733345"/>
                    </a:cubicBezTo>
                    <a:cubicBezTo>
                      <a:pt x="61422" y="728345"/>
                      <a:pt x="59279" y="724058"/>
                      <a:pt x="57137" y="719772"/>
                    </a:cubicBezTo>
                    <a:cubicBezTo>
                      <a:pt x="53566" y="710485"/>
                      <a:pt x="49281" y="701198"/>
                      <a:pt x="45709" y="691912"/>
                    </a:cubicBezTo>
                    <a:cubicBezTo>
                      <a:pt x="39996" y="678338"/>
                      <a:pt x="34996" y="663337"/>
                      <a:pt x="30711" y="649049"/>
                    </a:cubicBezTo>
                    <a:cubicBezTo>
                      <a:pt x="27854" y="639048"/>
                      <a:pt x="24997" y="630475"/>
                      <a:pt x="22141" y="620474"/>
                    </a:cubicBezTo>
                    <a:cubicBezTo>
                      <a:pt x="20712" y="616188"/>
                      <a:pt x="19284" y="611187"/>
                      <a:pt x="18570" y="606901"/>
                    </a:cubicBezTo>
                    <a:cubicBezTo>
                      <a:pt x="15713" y="596900"/>
                      <a:pt x="13570" y="586898"/>
                      <a:pt x="11428" y="576897"/>
                    </a:cubicBezTo>
                    <a:cubicBezTo>
                      <a:pt x="9285" y="566896"/>
                      <a:pt x="7857" y="556895"/>
                      <a:pt x="6428" y="545465"/>
                    </a:cubicBezTo>
                    <a:cubicBezTo>
                      <a:pt x="5000" y="535463"/>
                      <a:pt x="3571" y="525462"/>
                      <a:pt x="2857" y="514747"/>
                    </a:cubicBezTo>
                    <a:cubicBezTo>
                      <a:pt x="2143" y="509746"/>
                      <a:pt x="1429" y="504745"/>
                      <a:pt x="1429" y="499745"/>
                    </a:cubicBezTo>
                    <a:cubicBezTo>
                      <a:pt x="714" y="489029"/>
                      <a:pt x="0" y="478313"/>
                      <a:pt x="0" y="468312"/>
                    </a:cubicBezTo>
                    <a:close/>
                    <a:moveTo>
                      <a:pt x="182081" y="0"/>
                    </a:moveTo>
                    <a:cubicBezTo>
                      <a:pt x="182081" y="0"/>
                      <a:pt x="182081" y="0"/>
                      <a:pt x="341313" y="158103"/>
                    </a:cubicBezTo>
                    <a:cubicBezTo>
                      <a:pt x="310609" y="190151"/>
                      <a:pt x="284904" y="225759"/>
                      <a:pt x="264911" y="266353"/>
                    </a:cubicBezTo>
                    <a:cubicBezTo>
                      <a:pt x="262054" y="272051"/>
                      <a:pt x="259912" y="277748"/>
                      <a:pt x="257056" y="284158"/>
                    </a:cubicBezTo>
                    <a:cubicBezTo>
                      <a:pt x="254914" y="289855"/>
                      <a:pt x="252772" y="295553"/>
                      <a:pt x="250630" y="301250"/>
                    </a:cubicBezTo>
                    <a:cubicBezTo>
                      <a:pt x="247773" y="307660"/>
                      <a:pt x="246345" y="313357"/>
                      <a:pt x="244203" y="319767"/>
                    </a:cubicBezTo>
                    <a:cubicBezTo>
                      <a:pt x="242775" y="322615"/>
                      <a:pt x="242061" y="325464"/>
                      <a:pt x="241347" y="329025"/>
                    </a:cubicBezTo>
                    <a:cubicBezTo>
                      <a:pt x="239205" y="334722"/>
                      <a:pt x="237777" y="341132"/>
                      <a:pt x="236349" y="347541"/>
                    </a:cubicBezTo>
                    <a:cubicBezTo>
                      <a:pt x="234207" y="356800"/>
                      <a:pt x="232065" y="366058"/>
                      <a:pt x="229922" y="376028"/>
                    </a:cubicBezTo>
                    <a:cubicBezTo>
                      <a:pt x="229922" y="378877"/>
                      <a:pt x="229208" y="382438"/>
                      <a:pt x="228494" y="385287"/>
                    </a:cubicBezTo>
                    <a:cubicBezTo>
                      <a:pt x="227066" y="395969"/>
                      <a:pt x="225638" y="405940"/>
                      <a:pt x="224924" y="415910"/>
                    </a:cubicBezTo>
                    <a:cubicBezTo>
                      <a:pt x="224924" y="422320"/>
                      <a:pt x="224210" y="429441"/>
                      <a:pt x="224210" y="436563"/>
                    </a:cubicBezTo>
                    <a:cubicBezTo>
                      <a:pt x="224210" y="436563"/>
                      <a:pt x="224210" y="436563"/>
                      <a:pt x="0" y="436563"/>
                    </a:cubicBezTo>
                    <a:cubicBezTo>
                      <a:pt x="714" y="403803"/>
                      <a:pt x="3570" y="372467"/>
                      <a:pt x="8569" y="341844"/>
                    </a:cubicBezTo>
                    <a:cubicBezTo>
                      <a:pt x="9997" y="331873"/>
                      <a:pt x="12853" y="321903"/>
                      <a:pt x="14995" y="311933"/>
                    </a:cubicBezTo>
                    <a:cubicBezTo>
                      <a:pt x="16423" y="306947"/>
                      <a:pt x="17137" y="302674"/>
                      <a:pt x="18565" y="297689"/>
                    </a:cubicBezTo>
                    <a:cubicBezTo>
                      <a:pt x="20708" y="287719"/>
                      <a:pt x="23564" y="277748"/>
                      <a:pt x="26420" y="268490"/>
                    </a:cubicBezTo>
                    <a:cubicBezTo>
                      <a:pt x="35702" y="233593"/>
                      <a:pt x="48555" y="201546"/>
                      <a:pt x="63550" y="170210"/>
                    </a:cubicBezTo>
                    <a:cubicBezTo>
                      <a:pt x="67834" y="161664"/>
                      <a:pt x="72119" y="153118"/>
                      <a:pt x="77117" y="143859"/>
                    </a:cubicBezTo>
                    <a:cubicBezTo>
                      <a:pt x="104965" y="91158"/>
                      <a:pt x="140667" y="43443"/>
                      <a:pt x="182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F48389CE-04AF-3941-9717-C01AD36FD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76549"/>
                <a:ext cx="1104901" cy="1096600"/>
              </a:xfrm>
              <a:custGeom>
                <a:avLst/>
                <a:gdLst>
                  <a:gd name="connsiteX0" fmla="*/ 555397 w 1104901"/>
                  <a:gd name="connsiteY0" fmla="*/ 717550 h 1096600"/>
                  <a:gd name="connsiteX1" fmla="*/ 515938 w 1104901"/>
                  <a:gd name="connsiteY1" fmla="*/ 777673 h 1096600"/>
                  <a:gd name="connsiteX2" fmla="*/ 525265 w 1104901"/>
                  <a:gd name="connsiteY2" fmla="*/ 824913 h 1096600"/>
                  <a:gd name="connsiteX3" fmla="*/ 550375 w 1104901"/>
                  <a:gd name="connsiteY3" fmla="*/ 841375 h 1096600"/>
                  <a:gd name="connsiteX4" fmla="*/ 590551 w 1104901"/>
                  <a:gd name="connsiteY4" fmla="*/ 778389 h 1096600"/>
                  <a:gd name="connsiteX5" fmla="*/ 555397 w 1104901"/>
                  <a:gd name="connsiteY5" fmla="*/ 717550 h 1096600"/>
                  <a:gd name="connsiteX6" fmla="*/ 882174 w 1104901"/>
                  <a:gd name="connsiteY6" fmla="*/ 669925 h 1096600"/>
                  <a:gd name="connsiteX7" fmla="*/ 1104900 w 1104901"/>
                  <a:gd name="connsiteY7" fmla="*/ 669925 h 1096600"/>
                  <a:gd name="connsiteX8" fmla="*/ 1086340 w 1104901"/>
                  <a:gd name="connsiteY8" fmla="*/ 807800 h 1096600"/>
                  <a:gd name="connsiteX9" fmla="*/ 1078487 w 1104901"/>
                  <a:gd name="connsiteY9" fmla="*/ 837089 h 1096600"/>
                  <a:gd name="connsiteX10" fmla="*/ 1069207 w 1104901"/>
                  <a:gd name="connsiteY10" fmla="*/ 865664 h 1096600"/>
                  <a:gd name="connsiteX11" fmla="*/ 1047077 w 1104901"/>
                  <a:gd name="connsiteY11" fmla="*/ 921385 h 1096600"/>
                  <a:gd name="connsiteX12" fmla="*/ 1034941 w 1104901"/>
                  <a:gd name="connsiteY12" fmla="*/ 947817 h 1096600"/>
                  <a:gd name="connsiteX13" fmla="*/ 1020664 w 1104901"/>
                  <a:gd name="connsiteY13" fmla="*/ 974963 h 1096600"/>
                  <a:gd name="connsiteX14" fmla="*/ 1005673 w 1104901"/>
                  <a:gd name="connsiteY14" fmla="*/ 999966 h 1096600"/>
                  <a:gd name="connsiteX15" fmla="*/ 980688 w 1104901"/>
                  <a:gd name="connsiteY15" fmla="*/ 1035685 h 1096600"/>
                  <a:gd name="connsiteX16" fmla="*/ 935714 w 1104901"/>
                  <a:gd name="connsiteY16" fmla="*/ 1091406 h 1096600"/>
                  <a:gd name="connsiteX17" fmla="*/ 912871 w 1104901"/>
                  <a:gd name="connsiteY17" fmla="*/ 1092121 h 1096600"/>
                  <a:gd name="connsiteX18" fmla="*/ 777950 w 1104901"/>
                  <a:gd name="connsiteY18" fmla="*/ 957818 h 1096600"/>
                  <a:gd name="connsiteX19" fmla="*/ 777236 w 1104901"/>
                  <a:gd name="connsiteY19" fmla="*/ 936387 h 1096600"/>
                  <a:gd name="connsiteX20" fmla="*/ 823637 w 1104901"/>
                  <a:gd name="connsiteY20" fmla="*/ 872093 h 1096600"/>
                  <a:gd name="connsiteX21" fmla="*/ 832918 w 1104901"/>
                  <a:gd name="connsiteY21" fmla="*/ 855663 h 1096600"/>
                  <a:gd name="connsiteX22" fmla="*/ 840770 w 1104901"/>
                  <a:gd name="connsiteY22" fmla="*/ 838518 h 1096600"/>
                  <a:gd name="connsiteX23" fmla="*/ 852192 w 1104901"/>
                  <a:gd name="connsiteY23" fmla="*/ 812086 h 1096600"/>
                  <a:gd name="connsiteX24" fmla="*/ 880033 w 1104901"/>
                  <a:gd name="connsiteY24" fmla="*/ 699215 h 1096600"/>
                  <a:gd name="connsiteX25" fmla="*/ 882174 w 1104901"/>
                  <a:gd name="connsiteY25" fmla="*/ 669925 h 1096600"/>
                  <a:gd name="connsiteX26" fmla="*/ 555311 w 1104901"/>
                  <a:gd name="connsiteY26" fmla="*/ 669925 h 1096600"/>
                  <a:gd name="connsiteX27" fmla="*/ 621804 w 1104901"/>
                  <a:gd name="connsiteY27" fmla="*/ 699161 h 1096600"/>
                  <a:gd name="connsiteX28" fmla="*/ 646113 w 1104901"/>
                  <a:gd name="connsiteY28" fmla="*/ 779739 h 1096600"/>
                  <a:gd name="connsiteX29" fmla="*/ 620374 w 1104901"/>
                  <a:gd name="connsiteY29" fmla="*/ 858177 h 1096600"/>
                  <a:gd name="connsiteX30" fmla="*/ 552451 w 1104901"/>
                  <a:gd name="connsiteY30" fmla="*/ 887413 h 1096600"/>
                  <a:gd name="connsiteX31" fmla="*/ 458788 w 1104901"/>
                  <a:gd name="connsiteY31" fmla="*/ 774747 h 1096600"/>
                  <a:gd name="connsiteX32" fmla="*/ 485958 w 1104901"/>
                  <a:gd name="connsiteY32" fmla="*/ 699161 h 1096600"/>
                  <a:gd name="connsiteX33" fmla="*/ 555311 w 1104901"/>
                  <a:gd name="connsiteY33" fmla="*/ 669925 h 1096600"/>
                  <a:gd name="connsiteX34" fmla="*/ 343883 w 1104901"/>
                  <a:gd name="connsiteY34" fmla="*/ 476250 h 1096600"/>
                  <a:gd name="connsiteX35" fmla="*/ 304800 w 1104901"/>
                  <a:gd name="connsiteY35" fmla="*/ 537089 h 1096600"/>
                  <a:gd name="connsiteX36" fmla="*/ 314749 w 1104901"/>
                  <a:gd name="connsiteY36" fmla="*/ 583613 h 1096600"/>
                  <a:gd name="connsiteX37" fmla="*/ 338909 w 1104901"/>
                  <a:gd name="connsiteY37" fmla="*/ 600075 h 1096600"/>
                  <a:gd name="connsiteX38" fmla="*/ 379413 w 1104901"/>
                  <a:gd name="connsiteY38" fmla="*/ 537089 h 1096600"/>
                  <a:gd name="connsiteX39" fmla="*/ 343883 w 1104901"/>
                  <a:gd name="connsiteY39" fmla="*/ 476250 h 1096600"/>
                  <a:gd name="connsiteX40" fmla="*/ 562165 w 1104901"/>
                  <a:gd name="connsiteY40" fmla="*/ 430213 h 1096600"/>
                  <a:gd name="connsiteX41" fmla="*/ 604222 w 1104901"/>
                  <a:gd name="connsiteY41" fmla="*/ 430213 h 1096600"/>
                  <a:gd name="connsiteX42" fmla="*/ 609924 w 1104901"/>
                  <a:gd name="connsiteY42" fmla="*/ 440895 h 1096600"/>
                  <a:gd name="connsiteX43" fmla="*/ 341902 w 1104901"/>
                  <a:gd name="connsiteY43" fmla="*/ 883852 h 1096600"/>
                  <a:gd name="connsiteX44" fmla="*/ 336199 w 1104901"/>
                  <a:gd name="connsiteY44" fmla="*/ 887413 h 1096600"/>
                  <a:gd name="connsiteX45" fmla="*/ 293429 w 1104901"/>
                  <a:gd name="connsiteY45" fmla="*/ 887413 h 1096600"/>
                  <a:gd name="connsiteX46" fmla="*/ 287014 w 1104901"/>
                  <a:gd name="connsiteY46" fmla="*/ 876731 h 1096600"/>
                  <a:gd name="connsiteX47" fmla="*/ 556462 w 1104901"/>
                  <a:gd name="connsiteY47" fmla="*/ 433061 h 1096600"/>
                  <a:gd name="connsiteX48" fmla="*/ 562165 w 1104901"/>
                  <a:gd name="connsiteY48" fmla="*/ 430213 h 1096600"/>
                  <a:gd name="connsiteX49" fmla="*/ 344602 w 1104901"/>
                  <a:gd name="connsiteY49" fmla="*/ 430213 h 1096600"/>
                  <a:gd name="connsiteX50" fmla="*/ 411612 w 1104901"/>
                  <a:gd name="connsiteY50" fmla="*/ 459449 h 1096600"/>
                  <a:gd name="connsiteX51" fmla="*/ 436563 w 1104901"/>
                  <a:gd name="connsiteY51" fmla="*/ 540027 h 1096600"/>
                  <a:gd name="connsiteX52" fmla="*/ 410187 w 1104901"/>
                  <a:gd name="connsiteY52" fmla="*/ 618465 h 1096600"/>
                  <a:gd name="connsiteX53" fmla="*/ 341750 w 1104901"/>
                  <a:gd name="connsiteY53" fmla="*/ 647701 h 1096600"/>
                  <a:gd name="connsiteX54" fmla="*/ 247650 w 1104901"/>
                  <a:gd name="connsiteY54" fmla="*/ 534322 h 1096600"/>
                  <a:gd name="connsiteX55" fmla="*/ 274740 w 1104901"/>
                  <a:gd name="connsiteY55" fmla="*/ 459449 h 1096600"/>
                  <a:gd name="connsiteX56" fmla="*/ 344602 w 1104901"/>
                  <a:gd name="connsiteY56" fmla="*/ 430213 h 1096600"/>
                  <a:gd name="connsiteX57" fmla="*/ 924752 w 1104901"/>
                  <a:gd name="connsiteY57" fmla="*/ 203200 h 1096600"/>
                  <a:gd name="connsiteX58" fmla="*/ 953347 w 1104901"/>
                  <a:gd name="connsiteY58" fmla="*/ 235948 h 1096600"/>
                  <a:gd name="connsiteX59" fmla="*/ 971934 w 1104901"/>
                  <a:gd name="connsiteY59" fmla="*/ 259441 h 1096600"/>
                  <a:gd name="connsiteX60" fmla="*/ 997669 w 1104901"/>
                  <a:gd name="connsiteY60" fmla="*/ 295748 h 1096600"/>
                  <a:gd name="connsiteX61" fmla="*/ 1027694 w 1104901"/>
                  <a:gd name="connsiteY61" fmla="*/ 346293 h 1096600"/>
                  <a:gd name="connsiteX62" fmla="*/ 1078451 w 1104901"/>
                  <a:gd name="connsiteY62" fmla="*/ 470877 h 1096600"/>
                  <a:gd name="connsiteX63" fmla="*/ 1098467 w 1104901"/>
                  <a:gd name="connsiteY63" fmla="*/ 559865 h 1096600"/>
                  <a:gd name="connsiteX64" fmla="*/ 1104901 w 1104901"/>
                  <a:gd name="connsiteY64" fmla="*/ 638175 h 1096600"/>
                  <a:gd name="connsiteX65" fmla="*/ 881859 w 1104901"/>
                  <a:gd name="connsiteY65" fmla="*/ 638175 h 1096600"/>
                  <a:gd name="connsiteX66" fmla="*/ 880429 w 1104901"/>
                  <a:gd name="connsiteY66" fmla="*/ 618241 h 1096600"/>
                  <a:gd name="connsiteX67" fmla="*/ 875425 w 1104901"/>
                  <a:gd name="connsiteY67" fmla="*/ 578375 h 1096600"/>
                  <a:gd name="connsiteX68" fmla="*/ 867561 w 1104901"/>
                  <a:gd name="connsiteY68" fmla="*/ 540644 h 1096600"/>
                  <a:gd name="connsiteX69" fmla="*/ 864702 w 1104901"/>
                  <a:gd name="connsiteY69" fmla="*/ 531389 h 1096600"/>
                  <a:gd name="connsiteX70" fmla="*/ 858983 w 1104901"/>
                  <a:gd name="connsiteY70" fmla="*/ 512879 h 1096600"/>
                  <a:gd name="connsiteX71" fmla="*/ 848260 w 1104901"/>
                  <a:gd name="connsiteY71" fmla="*/ 486539 h 1096600"/>
                  <a:gd name="connsiteX72" fmla="*/ 836821 w 1104901"/>
                  <a:gd name="connsiteY72" fmla="*/ 460198 h 1096600"/>
                  <a:gd name="connsiteX73" fmla="*/ 766763 w 1104901"/>
                  <a:gd name="connsiteY73" fmla="*/ 360531 h 1096600"/>
                  <a:gd name="connsiteX74" fmla="*/ 924752 w 1104901"/>
                  <a:gd name="connsiteY74" fmla="*/ 203200 h 1096600"/>
                  <a:gd name="connsiteX75" fmla="*/ 465138 w 1104901"/>
                  <a:gd name="connsiteY75" fmla="*/ 0 h 1096600"/>
                  <a:gd name="connsiteX76" fmla="*/ 663127 w 1104901"/>
                  <a:gd name="connsiteY76" fmla="*/ 35013 h 1096600"/>
                  <a:gd name="connsiteX77" fmla="*/ 691003 w 1104901"/>
                  <a:gd name="connsiteY77" fmla="*/ 45016 h 1096600"/>
                  <a:gd name="connsiteX78" fmla="*/ 745325 w 1104901"/>
                  <a:gd name="connsiteY78" fmla="*/ 68596 h 1096600"/>
                  <a:gd name="connsiteX79" fmla="*/ 771772 w 1104901"/>
                  <a:gd name="connsiteY79" fmla="*/ 82887 h 1096600"/>
                  <a:gd name="connsiteX80" fmla="*/ 822520 w 1104901"/>
                  <a:gd name="connsiteY80" fmla="*/ 115041 h 1096600"/>
                  <a:gd name="connsiteX81" fmla="*/ 846107 w 1104901"/>
                  <a:gd name="connsiteY81" fmla="*/ 131476 h 1096600"/>
                  <a:gd name="connsiteX82" fmla="*/ 858258 w 1104901"/>
                  <a:gd name="connsiteY82" fmla="*/ 140765 h 1096600"/>
                  <a:gd name="connsiteX83" fmla="*/ 881131 w 1104901"/>
                  <a:gd name="connsiteY83" fmla="*/ 159343 h 1096600"/>
                  <a:gd name="connsiteX84" fmla="*/ 903288 w 1104901"/>
                  <a:gd name="connsiteY84" fmla="*/ 179350 h 1096600"/>
                  <a:gd name="connsiteX85" fmla="*/ 744610 w 1104901"/>
                  <a:gd name="connsiteY85" fmla="*/ 336550 h 1096600"/>
                  <a:gd name="connsiteX86" fmla="*/ 669560 w 1104901"/>
                  <a:gd name="connsiteY86" fmla="*/ 279386 h 1096600"/>
                  <a:gd name="connsiteX87" fmla="*/ 652406 w 1104901"/>
                  <a:gd name="connsiteY87" fmla="*/ 270812 h 1096600"/>
                  <a:gd name="connsiteX88" fmla="*/ 618097 w 1104901"/>
                  <a:gd name="connsiteY88" fmla="*/ 255092 h 1096600"/>
                  <a:gd name="connsiteX89" fmla="*/ 590936 w 1104901"/>
                  <a:gd name="connsiteY89" fmla="*/ 244374 h 1096600"/>
                  <a:gd name="connsiteX90" fmla="*/ 581644 w 1104901"/>
                  <a:gd name="connsiteY90" fmla="*/ 241516 h 1096600"/>
                  <a:gd name="connsiteX91" fmla="*/ 563060 w 1104901"/>
                  <a:gd name="connsiteY91" fmla="*/ 235799 h 1096600"/>
                  <a:gd name="connsiteX92" fmla="*/ 535185 w 1104901"/>
                  <a:gd name="connsiteY92" fmla="*/ 229368 h 1096600"/>
                  <a:gd name="connsiteX93" fmla="*/ 505165 w 1104901"/>
                  <a:gd name="connsiteY93" fmla="*/ 224367 h 1096600"/>
                  <a:gd name="connsiteX94" fmla="*/ 465138 w 1104901"/>
                  <a:gd name="connsiteY94" fmla="*/ 221508 h 1096600"/>
                  <a:gd name="connsiteX95" fmla="*/ 465138 w 1104901"/>
                  <a:gd name="connsiteY95" fmla="*/ 0 h 1096600"/>
                  <a:gd name="connsiteX96" fmla="*/ 434975 w 1104901"/>
                  <a:gd name="connsiteY96" fmla="*/ 0 h 1096600"/>
                  <a:gd name="connsiteX97" fmla="*/ 434975 w 1104901"/>
                  <a:gd name="connsiteY97" fmla="*/ 221508 h 1096600"/>
                  <a:gd name="connsiteX98" fmla="*/ 156876 w 1104901"/>
                  <a:gd name="connsiteY98" fmla="*/ 336550 h 1096600"/>
                  <a:gd name="connsiteX99" fmla="*/ 0 w 1104901"/>
                  <a:gd name="connsiteY99" fmla="*/ 179350 h 1096600"/>
                  <a:gd name="connsiteX100" fmla="*/ 32801 w 1104901"/>
                  <a:gd name="connsiteY100" fmla="*/ 150054 h 1096600"/>
                  <a:gd name="connsiteX101" fmla="*/ 79864 w 1104901"/>
                  <a:gd name="connsiteY101" fmla="*/ 115041 h 1096600"/>
                  <a:gd name="connsiteX102" fmla="*/ 104109 w 1104901"/>
                  <a:gd name="connsiteY102" fmla="*/ 98607 h 1096600"/>
                  <a:gd name="connsiteX103" fmla="*/ 168998 w 1104901"/>
                  <a:gd name="connsiteY103" fmla="*/ 62165 h 1096600"/>
                  <a:gd name="connsiteX104" fmla="*/ 253141 w 1104901"/>
                  <a:gd name="connsiteY104" fmla="*/ 30011 h 1096600"/>
                  <a:gd name="connsiteX105" fmla="*/ 267402 w 1104901"/>
                  <a:gd name="connsiteY105" fmla="*/ 25723 h 1096600"/>
                  <a:gd name="connsiteX106" fmla="*/ 296638 w 1104901"/>
                  <a:gd name="connsiteY106" fmla="*/ 17863 h 1096600"/>
                  <a:gd name="connsiteX107" fmla="*/ 326588 w 1104901"/>
                  <a:gd name="connsiteY107" fmla="*/ 11433 h 1096600"/>
                  <a:gd name="connsiteX108" fmla="*/ 402886 w 1104901"/>
                  <a:gd name="connsiteY108" fmla="*/ 1429 h 1096600"/>
                  <a:gd name="connsiteX109" fmla="*/ 434975 w 1104901"/>
                  <a:gd name="connsiteY109" fmla="*/ 0 h 109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104901" h="1096600">
                    <a:moveTo>
                      <a:pt x="555397" y="717550"/>
                    </a:moveTo>
                    <a:cubicBezTo>
                      <a:pt x="528852" y="717550"/>
                      <a:pt x="515938" y="737591"/>
                      <a:pt x="515938" y="777673"/>
                    </a:cubicBezTo>
                    <a:cubicBezTo>
                      <a:pt x="515938" y="798430"/>
                      <a:pt x="519525" y="814177"/>
                      <a:pt x="525265" y="824913"/>
                    </a:cubicBezTo>
                    <a:cubicBezTo>
                      <a:pt x="531722" y="835649"/>
                      <a:pt x="540331" y="841375"/>
                      <a:pt x="550375" y="841375"/>
                    </a:cubicBezTo>
                    <a:cubicBezTo>
                      <a:pt x="577637" y="841375"/>
                      <a:pt x="590551" y="820618"/>
                      <a:pt x="590551" y="778389"/>
                    </a:cubicBezTo>
                    <a:cubicBezTo>
                      <a:pt x="590551" y="737591"/>
                      <a:pt x="579072" y="717550"/>
                      <a:pt x="555397" y="717550"/>
                    </a:cubicBezTo>
                    <a:close/>
                    <a:moveTo>
                      <a:pt x="882174" y="669925"/>
                    </a:moveTo>
                    <a:cubicBezTo>
                      <a:pt x="882174" y="669925"/>
                      <a:pt x="882174" y="669925"/>
                      <a:pt x="1104900" y="669925"/>
                    </a:cubicBezTo>
                    <a:cubicBezTo>
                      <a:pt x="1103473" y="717074"/>
                      <a:pt x="1097762" y="762794"/>
                      <a:pt x="1086340" y="807800"/>
                    </a:cubicBezTo>
                    <a:cubicBezTo>
                      <a:pt x="1084198" y="817086"/>
                      <a:pt x="1081343" y="827088"/>
                      <a:pt x="1078487" y="837089"/>
                    </a:cubicBezTo>
                    <a:cubicBezTo>
                      <a:pt x="1075632" y="846376"/>
                      <a:pt x="1072776" y="856377"/>
                      <a:pt x="1069207" y="865664"/>
                    </a:cubicBezTo>
                    <a:cubicBezTo>
                      <a:pt x="1062782" y="884238"/>
                      <a:pt x="1055644" y="902811"/>
                      <a:pt x="1047077" y="921385"/>
                    </a:cubicBezTo>
                    <a:cubicBezTo>
                      <a:pt x="1043508" y="929958"/>
                      <a:pt x="1039225" y="939245"/>
                      <a:pt x="1034941" y="947817"/>
                    </a:cubicBezTo>
                    <a:cubicBezTo>
                      <a:pt x="1029944" y="957104"/>
                      <a:pt x="1025661" y="965676"/>
                      <a:pt x="1020664" y="974963"/>
                    </a:cubicBezTo>
                    <a:cubicBezTo>
                      <a:pt x="1015667" y="983536"/>
                      <a:pt x="1010670" y="991394"/>
                      <a:pt x="1005673" y="999966"/>
                    </a:cubicBezTo>
                    <a:cubicBezTo>
                      <a:pt x="997820" y="1011396"/>
                      <a:pt x="989254" y="1023541"/>
                      <a:pt x="980688" y="1035685"/>
                    </a:cubicBezTo>
                    <a:cubicBezTo>
                      <a:pt x="966410" y="1055688"/>
                      <a:pt x="951419" y="1073547"/>
                      <a:pt x="935714" y="1091406"/>
                    </a:cubicBezTo>
                    <a:cubicBezTo>
                      <a:pt x="930003" y="1097836"/>
                      <a:pt x="919295" y="1098550"/>
                      <a:pt x="912871" y="1092121"/>
                    </a:cubicBezTo>
                    <a:cubicBezTo>
                      <a:pt x="912871" y="1092121"/>
                      <a:pt x="912871" y="1092121"/>
                      <a:pt x="777950" y="957818"/>
                    </a:cubicBezTo>
                    <a:cubicBezTo>
                      <a:pt x="771525" y="952103"/>
                      <a:pt x="771525" y="942816"/>
                      <a:pt x="777236" y="936387"/>
                    </a:cubicBezTo>
                    <a:cubicBezTo>
                      <a:pt x="794369" y="916385"/>
                      <a:pt x="810074" y="894953"/>
                      <a:pt x="823637" y="872093"/>
                    </a:cubicBezTo>
                    <a:cubicBezTo>
                      <a:pt x="826493" y="866378"/>
                      <a:pt x="829348" y="860663"/>
                      <a:pt x="832918" y="855663"/>
                    </a:cubicBezTo>
                    <a:cubicBezTo>
                      <a:pt x="835773" y="849948"/>
                      <a:pt x="838629" y="844233"/>
                      <a:pt x="840770" y="838518"/>
                    </a:cubicBezTo>
                    <a:cubicBezTo>
                      <a:pt x="845053" y="829945"/>
                      <a:pt x="848623" y="822087"/>
                      <a:pt x="852192" y="812086"/>
                    </a:cubicBezTo>
                    <a:cubicBezTo>
                      <a:pt x="866469" y="777081"/>
                      <a:pt x="875750" y="739220"/>
                      <a:pt x="880033" y="699215"/>
                    </a:cubicBezTo>
                    <a:cubicBezTo>
                      <a:pt x="881460" y="689928"/>
                      <a:pt x="882174" y="679926"/>
                      <a:pt x="882174" y="669925"/>
                    </a:cubicBezTo>
                    <a:close/>
                    <a:moveTo>
                      <a:pt x="555311" y="669925"/>
                    </a:moveTo>
                    <a:cubicBezTo>
                      <a:pt x="583195" y="669925"/>
                      <a:pt x="605359" y="679908"/>
                      <a:pt x="621804" y="699161"/>
                    </a:cubicBezTo>
                    <a:cubicBezTo>
                      <a:pt x="638248" y="718414"/>
                      <a:pt x="646113" y="745511"/>
                      <a:pt x="646113" y="779739"/>
                    </a:cubicBezTo>
                    <a:cubicBezTo>
                      <a:pt x="646113" y="812540"/>
                      <a:pt x="637533" y="838211"/>
                      <a:pt x="620374" y="858177"/>
                    </a:cubicBezTo>
                    <a:cubicBezTo>
                      <a:pt x="602499" y="877430"/>
                      <a:pt x="580335" y="887413"/>
                      <a:pt x="552451" y="887413"/>
                    </a:cubicBezTo>
                    <a:cubicBezTo>
                      <a:pt x="490247" y="887413"/>
                      <a:pt x="458788" y="849620"/>
                      <a:pt x="458788" y="774747"/>
                    </a:cubicBezTo>
                    <a:cubicBezTo>
                      <a:pt x="458788" y="744085"/>
                      <a:pt x="468083" y="718414"/>
                      <a:pt x="485958" y="699161"/>
                    </a:cubicBezTo>
                    <a:cubicBezTo>
                      <a:pt x="503832" y="679908"/>
                      <a:pt x="526711" y="669925"/>
                      <a:pt x="555311" y="669925"/>
                    </a:cubicBezTo>
                    <a:close/>
                    <a:moveTo>
                      <a:pt x="343883" y="476250"/>
                    </a:moveTo>
                    <a:cubicBezTo>
                      <a:pt x="318302" y="476250"/>
                      <a:pt x="304800" y="496291"/>
                      <a:pt x="304800" y="537089"/>
                    </a:cubicBezTo>
                    <a:cubicBezTo>
                      <a:pt x="304800" y="557130"/>
                      <a:pt x="308353" y="572877"/>
                      <a:pt x="314749" y="583613"/>
                    </a:cubicBezTo>
                    <a:cubicBezTo>
                      <a:pt x="321144" y="594349"/>
                      <a:pt x="329671" y="600075"/>
                      <a:pt x="338909" y="600075"/>
                    </a:cubicBezTo>
                    <a:cubicBezTo>
                      <a:pt x="365912" y="600075"/>
                      <a:pt x="379413" y="579318"/>
                      <a:pt x="379413" y="537089"/>
                    </a:cubicBezTo>
                    <a:cubicBezTo>
                      <a:pt x="379413" y="496291"/>
                      <a:pt x="367333" y="476250"/>
                      <a:pt x="343883" y="476250"/>
                    </a:cubicBezTo>
                    <a:close/>
                    <a:moveTo>
                      <a:pt x="562165" y="430213"/>
                    </a:moveTo>
                    <a:cubicBezTo>
                      <a:pt x="562165" y="430213"/>
                      <a:pt x="562165" y="430213"/>
                      <a:pt x="604222" y="430213"/>
                    </a:cubicBezTo>
                    <a:cubicBezTo>
                      <a:pt x="609924" y="430213"/>
                      <a:pt x="612776" y="435910"/>
                      <a:pt x="609924" y="440895"/>
                    </a:cubicBezTo>
                    <a:cubicBezTo>
                      <a:pt x="609924" y="440895"/>
                      <a:pt x="609924" y="440895"/>
                      <a:pt x="341902" y="883852"/>
                    </a:cubicBezTo>
                    <a:cubicBezTo>
                      <a:pt x="341189" y="885989"/>
                      <a:pt x="338338" y="887413"/>
                      <a:pt x="336199" y="887413"/>
                    </a:cubicBezTo>
                    <a:cubicBezTo>
                      <a:pt x="336199" y="887413"/>
                      <a:pt x="336199" y="887413"/>
                      <a:pt x="293429" y="887413"/>
                    </a:cubicBezTo>
                    <a:cubicBezTo>
                      <a:pt x="287727" y="887413"/>
                      <a:pt x="284163" y="881716"/>
                      <a:pt x="287014" y="876731"/>
                    </a:cubicBezTo>
                    <a:cubicBezTo>
                      <a:pt x="287014" y="876731"/>
                      <a:pt x="287014" y="876731"/>
                      <a:pt x="556462" y="433061"/>
                    </a:cubicBezTo>
                    <a:cubicBezTo>
                      <a:pt x="557888" y="431637"/>
                      <a:pt x="560027" y="430213"/>
                      <a:pt x="562165" y="430213"/>
                    </a:cubicBezTo>
                    <a:close/>
                    <a:moveTo>
                      <a:pt x="344602" y="430213"/>
                    </a:moveTo>
                    <a:cubicBezTo>
                      <a:pt x="372404" y="430213"/>
                      <a:pt x="394503" y="439483"/>
                      <a:pt x="411612" y="459449"/>
                    </a:cubicBezTo>
                    <a:cubicBezTo>
                      <a:pt x="428009" y="478702"/>
                      <a:pt x="436563" y="505799"/>
                      <a:pt x="436563" y="540027"/>
                    </a:cubicBezTo>
                    <a:cubicBezTo>
                      <a:pt x="436563" y="572828"/>
                      <a:pt x="427296" y="598499"/>
                      <a:pt x="410187" y="618465"/>
                    </a:cubicBezTo>
                    <a:cubicBezTo>
                      <a:pt x="392365" y="637718"/>
                      <a:pt x="369553" y="647701"/>
                      <a:pt x="341750" y="647701"/>
                    </a:cubicBezTo>
                    <a:cubicBezTo>
                      <a:pt x="279730" y="647701"/>
                      <a:pt x="247650" y="609908"/>
                      <a:pt x="247650" y="534322"/>
                    </a:cubicBezTo>
                    <a:cubicBezTo>
                      <a:pt x="247650" y="503660"/>
                      <a:pt x="256918" y="478702"/>
                      <a:pt x="274740" y="459449"/>
                    </a:cubicBezTo>
                    <a:cubicBezTo>
                      <a:pt x="293275" y="439483"/>
                      <a:pt x="316800" y="430213"/>
                      <a:pt x="344602" y="430213"/>
                    </a:cubicBezTo>
                    <a:close/>
                    <a:moveTo>
                      <a:pt x="924752" y="203200"/>
                    </a:moveTo>
                    <a:cubicBezTo>
                      <a:pt x="934045" y="213878"/>
                      <a:pt x="944053" y="224557"/>
                      <a:pt x="953347" y="235948"/>
                    </a:cubicBezTo>
                    <a:cubicBezTo>
                      <a:pt x="959781" y="243779"/>
                      <a:pt x="965500" y="252321"/>
                      <a:pt x="971934" y="259441"/>
                    </a:cubicBezTo>
                    <a:cubicBezTo>
                      <a:pt x="980512" y="271543"/>
                      <a:pt x="989091" y="283645"/>
                      <a:pt x="997669" y="295748"/>
                    </a:cubicBezTo>
                    <a:cubicBezTo>
                      <a:pt x="1008393" y="312122"/>
                      <a:pt x="1018401" y="329207"/>
                      <a:pt x="1027694" y="346293"/>
                    </a:cubicBezTo>
                    <a:cubicBezTo>
                      <a:pt x="1048426" y="385448"/>
                      <a:pt x="1065583" y="427450"/>
                      <a:pt x="1078451" y="470877"/>
                    </a:cubicBezTo>
                    <a:cubicBezTo>
                      <a:pt x="1087029" y="499353"/>
                      <a:pt x="1094178" y="529253"/>
                      <a:pt x="1098467" y="559865"/>
                    </a:cubicBezTo>
                    <a:cubicBezTo>
                      <a:pt x="1102042" y="584782"/>
                      <a:pt x="1104186" y="611122"/>
                      <a:pt x="1104901" y="638175"/>
                    </a:cubicBezTo>
                    <a:cubicBezTo>
                      <a:pt x="1104901" y="638175"/>
                      <a:pt x="1104901" y="638175"/>
                      <a:pt x="881859" y="638175"/>
                    </a:cubicBezTo>
                    <a:cubicBezTo>
                      <a:pt x="881859" y="631056"/>
                      <a:pt x="881144" y="624649"/>
                      <a:pt x="880429" y="618241"/>
                    </a:cubicBezTo>
                    <a:cubicBezTo>
                      <a:pt x="879714" y="604003"/>
                      <a:pt x="877570" y="591189"/>
                      <a:pt x="875425" y="578375"/>
                    </a:cubicBezTo>
                    <a:cubicBezTo>
                      <a:pt x="873280" y="565560"/>
                      <a:pt x="870421" y="552746"/>
                      <a:pt x="867561" y="540644"/>
                    </a:cubicBezTo>
                    <a:cubicBezTo>
                      <a:pt x="866131" y="537084"/>
                      <a:pt x="865417" y="534236"/>
                      <a:pt x="864702" y="531389"/>
                    </a:cubicBezTo>
                    <a:cubicBezTo>
                      <a:pt x="862557" y="524982"/>
                      <a:pt x="861127" y="519286"/>
                      <a:pt x="858983" y="512879"/>
                    </a:cubicBezTo>
                    <a:cubicBezTo>
                      <a:pt x="855408" y="503624"/>
                      <a:pt x="851834" y="495082"/>
                      <a:pt x="848260" y="486539"/>
                    </a:cubicBezTo>
                    <a:cubicBezTo>
                      <a:pt x="844685" y="477284"/>
                      <a:pt x="841111" y="468741"/>
                      <a:pt x="836821" y="460198"/>
                    </a:cubicBezTo>
                    <a:cubicBezTo>
                      <a:pt x="818235" y="423891"/>
                      <a:pt x="794644" y="390431"/>
                      <a:pt x="766763" y="360531"/>
                    </a:cubicBezTo>
                    <a:cubicBezTo>
                      <a:pt x="766763" y="360531"/>
                      <a:pt x="766763" y="360531"/>
                      <a:pt x="924752" y="203200"/>
                    </a:cubicBezTo>
                    <a:close/>
                    <a:moveTo>
                      <a:pt x="465138" y="0"/>
                    </a:moveTo>
                    <a:cubicBezTo>
                      <a:pt x="534470" y="1429"/>
                      <a:pt x="600228" y="13576"/>
                      <a:pt x="663127" y="35013"/>
                    </a:cubicBezTo>
                    <a:cubicBezTo>
                      <a:pt x="672419" y="37871"/>
                      <a:pt x="681711" y="41443"/>
                      <a:pt x="691003" y="45016"/>
                    </a:cubicBezTo>
                    <a:cubicBezTo>
                      <a:pt x="709587" y="51447"/>
                      <a:pt x="727456" y="60022"/>
                      <a:pt x="745325" y="68596"/>
                    </a:cubicBezTo>
                    <a:cubicBezTo>
                      <a:pt x="754617" y="73598"/>
                      <a:pt x="763194" y="77885"/>
                      <a:pt x="771772" y="82887"/>
                    </a:cubicBezTo>
                    <a:cubicBezTo>
                      <a:pt x="789641" y="92891"/>
                      <a:pt x="806080" y="103609"/>
                      <a:pt x="822520" y="115041"/>
                    </a:cubicBezTo>
                    <a:cubicBezTo>
                      <a:pt x="830382" y="120758"/>
                      <a:pt x="838245" y="125760"/>
                      <a:pt x="846107" y="131476"/>
                    </a:cubicBezTo>
                    <a:cubicBezTo>
                      <a:pt x="850396" y="134334"/>
                      <a:pt x="853970" y="137192"/>
                      <a:pt x="858258" y="140765"/>
                    </a:cubicBezTo>
                    <a:cubicBezTo>
                      <a:pt x="866121" y="146481"/>
                      <a:pt x="873983" y="152912"/>
                      <a:pt x="881131" y="159343"/>
                    </a:cubicBezTo>
                    <a:cubicBezTo>
                      <a:pt x="888993" y="165774"/>
                      <a:pt x="896141" y="172205"/>
                      <a:pt x="903288" y="179350"/>
                    </a:cubicBezTo>
                    <a:cubicBezTo>
                      <a:pt x="903288" y="179350"/>
                      <a:pt x="903288" y="179350"/>
                      <a:pt x="744610" y="336550"/>
                    </a:cubicBezTo>
                    <a:cubicBezTo>
                      <a:pt x="721738" y="315114"/>
                      <a:pt x="696721" y="296535"/>
                      <a:pt x="669560" y="279386"/>
                    </a:cubicBezTo>
                    <a:cubicBezTo>
                      <a:pt x="663842" y="276528"/>
                      <a:pt x="658124" y="273670"/>
                      <a:pt x="652406" y="270812"/>
                    </a:cubicBezTo>
                    <a:cubicBezTo>
                      <a:pt x="641684" y="265096"/>
                      <a:pt x="630248" y="260094"/>
                      <a:pt x="618097" y="255092"/>
                    </a:cubicBezTo>
                    <a:cubicBezTo>
                      <a:pt x="609520" y="250805"/>
                      <a:pt x="600228" y="247946"/>
                      <a:pt x="590936" y="244374"/>
                    </a:cubicBezTo>
                    <a:cubicBezTo>
                      <a:pt x="588077" y="243659"/>
                      <a:pt x="584503" y="242230"/>
                      <a:pt x="581644" y="241516"/>
                    </a:cubicBezTo>
                    <a:cubicBezTo>
                      <a:pt x="575926" y="239372"/>
                      <a:pt x="569493" y="237943"/>
                      <a:pt x="563060" y="235799"/>
                    </a:cubicBezTo>
                    <a:cubicBezTo>
                      <a:pt x="553768" y="233656"/>
                      <a:pt x="544476" y="231512"/>
                      <a:pt x="535185" y="229368"/>
                    </a:cubicBezTo>
                    <a:cubicBezTo>
                      <a:pt x="525178" y="227225"/>
                      <a:pt x="515171" y="225796"/>
                      <a:pt x="505165" y="224367"/>
                    </a:cubicBezTo>
                    <a:cubicBezTo>
                      <a:pt x="492299" y="222937"/>
                      <a:pt x="478718" y="222223"/>
                      <a:pt x="465138" y="221508"/>
                    </a:cubicBezTo>
                    <a:cubicBezTo>
                      <a:pt x="465138" y="221508"/>
                      <a:pt x="465138" y="221508"/>
                      <a:pt x="465138" y="0"/>
                    </a:cubicBezTo>
                    <a:close/>
                    <a:moveTo>
                      <a:pt x="434975" y="0"/>
                    </a:moveTo>
                    <a:cubicBezTo>
                      <a:pt x="434975" y="221508"/>
                      <a:pt x="434975" y="221508"/>
                      <a:pt x="434975" y="221508"/>
                    </a:cubicBezTo>
                    <a:cubicBezTo>
                      <a:pt x="327301" y="225081"/>
                      <a:pt x="230323" y="267954"/>
                      <a:pt x="156876" y="336550"/>
                    </a:cubicBezTo>
                    <a:cubicBezTo>
                      <a:pt x="156876" y="336550"/>
                      <a:pt x="156876" y="336550"/>
                      <a:pt x="0" y="179350"/>
                    </a:cubicBezTo>
                    <a:cubicBezTo>
                      <a:pt x="10696" y="169347"/>
                      <a:pt x="21392" y="159343"/>
                      <a:pt x="32801" y="150054"/>
                    </a:cubicBezTo>
                    <a:cubicBezTo>
                      <a:pt x="48489" y="137192"/>
                      <a:pt x="63463" y="125760"/>
                      <a:pt x="79864" y="115041"/>
                    </a:cubicBezTo>
                    <a:cubicBezTo>
                      <a:pt x="87708" y="109325"/>
                      <a:pt x="96265" y="103609"/>
                      <a:pt x="104109" y="98607"/>
                    </a:cubicBezTo>
                    <a:cubicBezTo>
                      <a:pt x="124788" y="85031"/>
                      <a:pt x="146893" y="72883"/>
                      <a:pt x="168998" y="62165"/>
                    </a:cubicBezTo>
                    <a:cubicBezTo>
                      <a:pt x="196095" y="50018"/>
                      <a:pt x="223905" y="39300"/>
                      <a:pt x="253141" y="30011"/>
                    </a:cubicBezTo>
                    <a:cubicBezTo>
                      <a:pt x="258132" y="28582"/>
                      <a:pt x="263124" y="27153"/>
                      <a:pt x="267402" y="25723"/>
                    </a:cubicBezTo>
                    <a:cubicBezTo>
                      <a:pt x="277385" y="22865"/>
                      <a:pt x="287368" y="20007"/>
                      <a:pt x="296638" y="17863"/>
                    </a:cubicBezTo>
                    <a:cubicBezTo>
                      <a:pt x="306621" y="15720"/>
                      <a:pt x="316605" y="13576"/>
                      <a:pt x="326588" y="11433"/>
                    </a:cubicBezTo>
                    <a:cubicBezTo>
                      <a:pt x="351545" y="6431"/>
                      <a:pt x="377929" y="3573"/>
                      <a:pt x="402886" y="1429"/>
                    </a:cubicBezTo>
                    <a:cubicBezTo>
                      <a:pt x="414296" y="714"/>
                      <a:pt x="424992" y="0"/>
                      <a:pt x="4349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DACCE-EC47-564B-3CC2-C5D3EB3825C3}"/>
              </a:ext>
            </a:extLst>
          </p:cNvPr>
          <p:cNvSpPr/>
          <p:nvPr/>
        </p:nvSpPr>
        <p:spPr>
          <a:xfrm>
            <a:off x="695313" y="1322914"/>
            <a:ext cx="1433364" cy="24159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Research Insights for k =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563C7E-8D67-F0F4-C024-F967D0AA4FC6}"/>
              </a:ext>
            </a:extLst>
          </p:cNvPr>
          <p:cNvSpPr/>
          <p:nvPr/>
        </p:nvSpPr>
        <p:spPr>
          <a:xfrm>
            <a:off x="6544246" y="1082040"/>
            <a:ext cx="1205376" cy="468574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11k</a:t>
            </a: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 </a:t>
            </a:r>
            <a:b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</a:b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entries</a:t>
            </a:r>
            <a:endParaRPr kumimoji="0" lang="en-US" sz="105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5C1A84-FFE2-1612-C6D8-3CDBFBDF7402}"/>
              </a:ext>
            </a:extLst>
          </p:cNvPr>
          <p:cNvSpPr/>
          <p:nvPr/>
        </p:nvSpPr>
        <p:spPr>
          <a:xfrm>
            <a:off x="4751389" y="1082040"/>
            <a:ext cx="1292224" cy="468574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400k </a:t>
            </a:r>
            <a:b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</a:b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entries</a:t>
            </a:r>
            <a:endParaRPr kumimoji="0" lang="en-US" sz="1050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/>
          <p:cNvCxnSpPr>
            <a:cxnSpLocks/>
            <a:stCxn id="172" idx="0"/>
          </p:cNvCxnSpPr>
          <p:nvPr/>
        </p:nvCxnSpPr>
        <p:spPr>
          <a:xfrm flipH="1" flipV="1">
            <a:off x="7140575" y="1550614"/>
            <a:ext cx="6360" cy="158611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26CF0A76-A7A3-9030-453D-8F3EE015CDAE}"/>
              </a:ext>
            </a:extLst>
          </p:cNvPr>
          <p:cNvCxnSpPr>
            <a:cxnSpLocks/>
          </p:cNvCxnSpPr>
          <p:nvPr/>
        </p:nvCxnSpPr>
        <p:spPr>
          <a:xfrm flipV="1">
            <a:off x="5470535" y="1569966"/>
            <a:ext cx="0" cy="129265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D9DA4084-45F9-467C-ECE2-55049BB3C00A}"/>
              </a:ext>
            </a:extLst>
          </p:cNvPr>
          <p:cNvCxnSpPr>
            <a:cxnSpLocks/>
          </p:cNvCxnSpPr>
          <p:nvPr/>
        </p:nvCxnSpPr>
        <p:spPr>
          <a:xfrm>
            <a:off x="4862513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372A42FB-5D00-115B-DCA1-08AF44E0AB8E}"/>
              </a:ext>
            </a:extLst>
          </p:cNvPr>
          <p:cNvCxnSpPr>
            <a:cxnSpLocks/>
          </p:cNvCxnSpPr>
          <p:nvPr/>
        </p:nvCxnSpPr>
        <p:spPr>
          <a:xfrm>
            <a:off x="3530601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83139088-10CB-DCFB-A15E-D0E05E7029AC}"/>
              </a:ext>
            </a:extLst>
          </p:cNvPr>
          <p:cNvCxnSpPr>
            <a:cxnSpLocks/>
          </p:cNvCxnSpPr>
          <p:nvPr/>
        </p:nvCxnSpPr>
        <p:spPr>
          <a:xfrm>
            <a:off x="2106613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F74624-7581-BC19-0E6A-EFF3956917F7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4B411-2E2A-B448-F672-8FC5C3654532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F04722-1052-6082-E43C-86F35FD868E4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694679-B4A0-129C-F500-B63990DFA2A9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57423-088B-F1BE-A357-310BE90E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1301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84" imgH="486" progId="TCLayout.ActiveDocument.1">
                  <p:embed/>
                </p:oleObj>
              </mc:Choice>
              <mc:Fallback>
                <p:oleObj name="think-cell Slide" r:id="rId23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DB3A2919-D8E7-86A6-6C33-ED9AC789BFF0}"/>
              </a:ext>
            </a:extLst>
          </p:cNvPr>
          <p:cNvSpPr/>
          <p:nvPr/>
        </p:nvSpPr>
        <p:spPr>
          <a:xfrm>
            <a:off x="4515292" y="991556"/>
            <a:ext cx="3466211" cy="64889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8F64EFFF-4B04-0939-8084-FF39415ECF9F}"/>
              </a:ext>
            </a:extLst>
          </p:cNvPr>
          <p:cNvSpPr/>
          <p:nvPr/>
        </p:nvSpPr>
        <p:spPr>
          <a:xfrm rot="1441394">
            <a:off x="1068267" y="2913372"/>
            <a:ext cx="5626126" cy="7715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Also with a balanced RAG database, RAG retrieves primarily documents from the same question type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AEF86A-BF84-E447-7236-15E8AA96249D}"/>
              </a:ext>
            </a:extLst>
          </p:cNvPr>
          <p:cNvSpPr/>
          <p:nvPr/>
        </p:nvSpPr>
        <p:spPr>
          <a:xfrm>
            <a:off x="399803" y="2130035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1CC225-FF0B-665F-3E2C-C34EB5C7AE82}"/>
              </a:ext>
            </a:extLst>
          </p:cNvPr>
          <p:cNvSpPr/>
          <p:nvPr/>
        </p:nvSpPr>
        <p:spPr>
          <a:xfrm>
            <a:off x="399803" y="2739898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354D2C-F261-8084-8AF3-5B84B59C4631}"/>
              </a:ext>
            </a:extLst>
          </p:cNvPr>
          <p:cNvSpPr/>
          <p:nvPr/>
        </p:nvSpPr>
        <p:spPr>
          <a:xfrm>
            <a:off x="399803" y="3349760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59DA67-4AF6-37A7-3B27-D546A4A3737E}"/>
              </a:ext>
            </a:extLst>
          </p:cNvPr>
          <p:cNvSpPr/>
          <p:nvPr/>
        </p:nvSpPr>
        <p:spPr>
          <a:xfrm>
            <a:off x="399803" y="3959623"/>
            <a:ext cx="753748" cy="53617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E62C6362-23A0-E9B0-361C-7210F9FD23B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3979527"/>
              </p:ext>
            </p:extLst>
          </p:nvPr>
        </p:nvGraphicFramePr>
        <p:xfrm>
          <a:off x="1212850" y="2047875"/>
          <a:ext cx="6634163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877908D9-8ADE-FA6C-3CB5-B3FEAED3B449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1781175" y="2349500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13C7965A-ED54-4629-8355-EAE6874EDFBB}" type="datetime'1'''''''''''',''''''9''''79''''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1,979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49" name="Text Placeholder 2">
            <a:extLst>
              <a:ext uri="{FF2B5EF4-FFF2-40B4-BE49-F238E27FC236}">
                <a16:creationId xmlns:a16="http://schemas.microsoft.com/office/drawing/2014/main" id="{25ECD44B-168F-0B5F-EC2F-7AC3C142248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3311525" y="2349500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9E11A06-CAAE-4417-82E4-09724B7125C4}" type="datetime'14''''''''''''''''''''''''''''3'''''''''''">
              <a:rPr lang="en-US" altLang="en-US" sz="1000" b="1" smtClean="0">
                <a:latin typeface="+mn-lt"/>
                <a:cs typeface="+mn-cs"/>
              </a:rPr>
              <a:pPr/>
              <a:t>143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F7C4B69A-76ED-4AE9-905F-893E608B91D0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673600" y="2349500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47C8A6B5-3BE0-4E13-BCA2-60DD86CB60B6}" type="datetime'''''''''''''''''''''''6''''''''''''''''''''''''6''9'''''''''''">
              <a:rPr lang="en-US" altLang="en-US" sz="1000" b="1" smtClean="0">
                <a:latin typeface="+mn-lt"/>
                <a:cs typeface="+mn-cs"/>
              </a:rPr>
              <a:pPr/>
              <a:t>669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1" name="Text Placeholder 2">
            <a:extLst>
              <a:ext uri="{FF2B5EF4-FFF2-40B4-BE49-F238E27FC236}">
                <a16:creationId xmlns:a16="http://schemas.microsoft.com/office/drawing/2014/main" id="{96E5F8C7-261A-FA56-5D66-AD8384C04383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5662613" y="2349500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F649966-9104-402C-B809-387FE0F00EF0}" type="datetime'''''''''''''2'''''''',''''''''''''''''1''''''''''3''''5''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2,135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8BB2CD87-EB8D-AF14-6FE7-315D03536DE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2055813" y="294163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4BF520AA-77AB-4E98-BAA0-0FA42F444793}" type="datetime'''''''''''''''''''''''''''''''''''''''3''''''''9''''''6'''">
              <a:rPr lang="en-US" altLang="en-US" sz="1000" b="1" smtClean="0">
                <a:latin typeface="+mn-lt"/>
                <a:cs typeface="+mn-cs"/>
              </a:rPr>
              <a:pPr/>
              <a:t>396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4" name="Text Placeholder 2">
            <a:extLst>
              <a:ext uri="{FF2B5EF4-FFF2-40B4-BE49-F238E27FC236}">
                <a16:creationId xmlns:a16="http://schemas.microsoft.com/office/drawing/2014/main" id="{D3834711-FD97-FF6C-02D0-89B2D56772E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3074988" y="2941638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EDD6F37F-D931-42E9-94DE-3072355E9DF2}" type="datetime'''''''''''''''''3'''''''''''''''''',''6''''''''6''''''''''9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3,669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1AECFFD9-31AA-982E-E2BE-CD291CA7FE5E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632325" y="294163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045301FF-D51B-445F-A133-1DD6E7D5A7DE}" type="datetime'''''31''''''''''''''''''''''''''''''''''''4'''''''''''''">
              <a:rPr lang="en-US" altLang="en-US" sz="1000" b="1" smtClean="0">
                <a:latin typeface="+mn-lt"/>
                <a:cs typeface="+mn-cs"/>
              </a:rPr>
              <a:pPr/>
              <a:t>314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BC9634FE-EDAB-6711-05B2-783C9F6972FA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5956300" y="294163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AE48C35B-2020-4698-A9D6-875EAF50B624}" type="datetime'''''''''''''''''''''''''5''''''''''''''5''''''''''''6'''''''''">
              <a:rPr lang="en-US" altLang="en-US" sz="10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556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F9F8C949-45F1-4CF7-E360-96CF740E0A0E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7175500" y="2941638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969AE57-CAA4-4E68-90CE-DBAE4431205C}" type="datetime'''''7''''''''''''''''''''''0'''">
              <a:rPr lang="en-US" altLang="en-US" sz="1000" b="1" smtClean="0">
                <a:latin typeface="+mn-lt"/>
                <a:cs typeface="+mn-cs"/>
              </a:rPr>
              <a:pPr/>
              <a:t>70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8" name="Text Placeholder 2">
            <a:extLst>
              <a:ext uri="{FF2B5EF4-FFF2-40B4-BE49-F238E27FC236}">
                <a16:creationId xmlns:a16="http://schemas.microsoft.com/office/drawing/2014/main" id="{0398C34B-0343-FD15-42EB-8C8AF005E625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060575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9AF3FDB6-6611-43E0-BE4B-C143BBBC1DDB}" type="datetime'''''4''''''''''''''''2''''''''''''''9'''''''">
              <a:rPr lang="en-US" altLang="en-US" sz="1000" b="1" smtClean="0">
                <a:latin typeface="+mn-lt"/>
                <a:cs typeface="+mn-cs"/>
              </a:rPr>
              <a:pPr/>
              <a:t>429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E6828E06-1B1D-9329-96C2-367DAFDA95E0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3313113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43FFC6F9-8756-4EA7-B326-7D05580C1B9C}" type="datetime'''''''''''''''''''''1''''50'''">
              <a:rPr lang="en-US" altLang="en-US" sz="1000" b="1" smtClean="0">
                <a:latin typeface="+mn-lt"/>
                <a:cs typeface="+mn-cs"/>
              </a:rPr>
              <a:pPr/>
              <a:t>150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3EDA392C-DE5B-069D-7E66-21A78FF4D054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725988" y="3532188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B598248C-9E42-4FF7-A759-6DF154A9267D}" type="datetime'''''''''''''''1'''''',''''''3''''''''''''5''''''''''''''''''8'">
              <a:rPr lang="en-US" altLang="en-US" sz="1000" b="1" smtClean="0">
                <a:latin typeface="+mn-lt"/>
                <a:cs typeface="+mn-cs"/>
              </a:rPr>
              <a:pPr/>
              <a:t>1,358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1" name="Text Placeholder 2">
            <a:extLst>
              <a:ext uri="{FF2B5EF4-FFF2-40B4-BE49-F238E27FC236}">
                <a16:creationId xmlns:a16="http://schemas.microsoft.com/office/drawing/2014/main" id="{5F6F71A5-BB2F-3ED3-9D9E-1F7CD70EAFC0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949950" y="3532188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00D38F21-9AF0-4B48-8C94-E096406E1931}" type="datetime'4''''''''''9''9'''''''''''''''''''''''''''''''''''''''''''''">
              <a:rPr lang="en-US" altLang="en-US" sz="1000" b="1" smtClean="0">
                <a:latin typeface="+mn-lt"/>
                <a:cs typeface="+mn-cs"/>
              </a:rPr>
              <a:pPr/>
              <a:t>499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2" name="Text Placeholder 2">
            <a:extLst>
              <a:ext uri="{FF2B5EF4-FFF2-40B4-BE49-F238E27FC236}">
                <a16:creationId xmlns:a16="http://schemas.microsoft.com/office/drawing/2014/main" id="{0E2977AA-AF6F-0C02-C8EE-9B3AEFFA8B4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7173913" y="3532188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B6455FCD-B91A-4F06-86F5-1DEF0A2BD0DA}" type="datetime'6''''''''''''''''4'''''''''''''''''''''''''''''''''''">
              <a:rPr lang="en-US" altLang="en-US" sz="1000" b="1" smtClean="0">
                <a:latin typeface="+mn-lt"/>
                <a:cs typeface="+mn-cs"/>
              </a:rPr>
              <a:pPr/>
              <a:t>64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81430437-BF64-33E4-9A6C-966FDD06E500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066925" y="4124325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6959BE9E-FD4A-4F27-A2C6-C119867A92B2}" type="datetime'''''''''4''''''''''''''''8''''''''''''2'''''''''''">
              <a:rPr lang="en-US" altLang="en-US" sz="1000" b="1" smtClean="0">
                <a:latin typeface="+mn-lt"/>
                <a:cs typeface="+mn-cs"/>
              </a:rPr>
              <a:pPr/>
              <a:t>482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B8038857-DB55-A910-9921-5B63108DFFE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275013" y="4124325"/>
            <a:ext cx="1619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B83FCD05-2835-4A20-B142-A90DF2984684}" type="datetime'''''''''''''''''''''''''''''''''''''''''''''''''''''2''''0'">
              <a:rPr lang="en-US" altLang="en-US" sz="1000" b="1" smtClean="0">
                <a:latin typeface="+mn-lt"/>
                <a:cs typeface="+mn-cs"/>
              </a:rPr>
              <a:pPr/>
              <a:t>20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5" name="Text Placeholder 2">
            <a:extLst>
              <a:ext uri="{FF2B5EF4-FFF2-40B4-BE49-F238E27FC236}">
                <a16:creationId xmlns:a16="http://schemas.microsoft.com/office/drawing/2014/main" id="{77CBBB5B-17CC-869E-4E1A-FC69A56B79B8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4600575" y="4124325"/>
            <a:ext cx="2270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85B3922F-C5AE-4D19-809C-DAF38DBFAFA6}" type="datetime'''''''''''''''''''''''''''''12''''''''''''''''''''1'''''''">
              <a:rPr lang="en-US" altLang="en-US" sz="1000" b="1" smtClean="0">
                <a:latin typeface="+mn-lt"/>
                <a:cs typeface="+mn-cs"/>
              </a:rPr>
              <a:pPr/>
              <a:t>121</a:t>
            </a:fld>
            <a:endParaRPr lang="en-US" sz="1000" b="1">
              <a:latin typeface="+mn-lt"/>
              <a:cs typeface="+mn-cs"/>
            </a:endParaRPr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695D54F5-B239-83BE-2899-E22A785ADC3C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5662613" y="4124325"/>
            <a:ext cx="3254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vert="horz" wrap="none" lIns="15875" tIns="0" rIns="15875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73426A5-C4E9-4192-9BE3-1CD05826B438}" type="datetime'''''''''''''''1'''',''''''''''''''''''''8''6''''1'''''">
              <a:rPr lang="en-US" altLang="en-US" sz="1000" b="1" smtClean="0">
                <a:solidFill>
                  <a:schemeClr val="bg1"/>
                </a:solidFill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1,861</a:t>
            </a:fld>
            <a:endParaRPr lang="en-US" sz="10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0C41D-C2D0-6ECC-1268-F325EDBB2B57}"/>
              </a:ext>
            </a:extLst>
          </p:cNvPr>
          <p:cNvSpPr/>
          <p:nvPr/>
        </p:nvSpPr>
        <p:spPr>
          <a:xfrm>
            <a:off x="1295395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5884E8-1A5E-57B1-52F1-638A4994CEAC}"/>
              </a:ext>
            </a:extLst>
          </p:cNvPr>
          <p:cNvSpPr/>
          <p:nvPr/>
        </p:nvSpPr>
        <p:spPr>
          <a:xfrm>
            <a:off x="2600684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62879-7783-B65A-E1C5-9336AD436C8C}"/>
              </a:ext>
            </a:extLst>
          </p:cNvPr>
          <p:cNvSpPr/>
          <p:nvPr/>
        </p:nvSpPr>
        <p:spPr>
          <a:xfrm>
            <a:off x="3918515" y="1709225"/>
            <a:ext cx="1248047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6C0287-EC48-D5A4-DC7A-939FC0A34AB3}"/>
              </a:ext>
            </a:extLst>
          </p:cNvPr>
          <p:cNvSpPr/>
          <p:nvPr/>
        </p:nvSpPr>
        <p:spPr>
          <a:xfrm>
            <a:off x="5229981" y="1709225"/>
            <a:ext cx="1235690" cy="34561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10BD3CD-15C7-A3F1-C0AA-E020E9A0BDDB}"/>
              </a:ext>
            </a:extLst>
          </p:cNvPr>
          <p:cNvSpPr/>
          <p:nvPr/>
        </p:nvSpPr>
        <p:spPr>
          <a:xfrm>
            <a:off x="6529090" y="1709225"/>
            <a:ext cx="1235690" cy="34561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err="1"/>
              <a:t>PubmedQA</a:t>
            </a:r>
            <a:endParaRPr lang="en-US" sz="1400" b="1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BDE1004-5652-0296-F72C-BA0A42AE0855}"/>
              </a:ext>
            </a:extLst>
          </p:cNvPr>
          <p:cNvSpPr/>
          <p:nvPr/>
        </p:nvSpPr>
        <p:spPr>
          <a:xfrm>
            <a:off x="399803" y="4591050"/>
            <a:ext cx="753748" cy="2102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Total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6B7DF0-6ED8-2986-5A19-7885A0DDD0D0}"/>
              </a:ext>
            </a:extLst>
          </p:cNvPr>
          <p:cNvSpPr/>
          <p:nvPr/>
        </p:nvSpPr>
        <p:spPr>
          <a:xfrm>
            <a:off x="7828199" y="1709225"/>
            <a:ext cx="713821" cy="345616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Total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99FEBAE-3335-21E8-0ED2-C67994AB74A0}"/>
              </a:ext>
            </a:extLst>
          </p:cNvPr>
          <p:cNvCxnSpPr>
            <a:cxnSpLocks/>
          </p:cNvCxnSpPr>
          <p:nvPr/>
        </p:nvCxnSpPr>
        <p:spPr>
          <a:xfrm>
            <a:off x="7796489" y="2054841"/>
            <a:ext cx="0" cy="274647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B864BEC-9768-34CB-F21B-7733C93D9129}"/>
              </a:ext>
            </a:extLst>
          </p:cNvPr>
          <p:cNvCxnSpPr>
            <a:cxnSpLocks/>
          </p:cNvCxnSpPr>
          <p:nvPr/>
        </p:nvCxnSpPr>
        <p:spPr>
          <a:xfrm flipH="1">
            <a:off x="399803" y="4543425"/>
            <a:ext cx="814221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1DADF51-844F-8C46-88B0-03E96B542762}"/>
              </a:ext>
            </a:extLst>
          </p:cNvPr>
          <p:cNvSpPr/>
          <p:nvPr/>
        </p:nvSpPr>
        <p:spPr>
          <a:xfrm>
            <a:off x="1295395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3,286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7D67EB1E-CD49-34FC-2F38-E990E230A66D}"/>
              </a:ext>
            </a:extLst>
          </p:cNvPr>
          <p:cNvSpPr/>
          <p:nvPr/>
        </p:nvSpPr>
        <p:spPr>
          <a:xfrm>
            <a:off x="2600684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3,982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6BF171A-1276-3A4C-B8C4-D69A575D10E3}"/>
              </a:ext>
            </a:extLst>
          </p:cNvPr>
          <p:cNvSpPr/>
          <p:nvPr/>
        </p:nvSpPr>
        <p:spPr>
          <a:xfrm>
            <a:off x="3918515" y="4591050"/>
            <a:ext cx="1248047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2,462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F016788-7B40-F716-2793-FD7A57E36EA2}"/>
              </a:ext>
            </a:extLst>
          </p:cNvPr>
          <p:cNvSpPr/>
          <p:nvPr/>
        </p:nvSpPr>
        <p:spPr>
          <a:xfrm>
            <a:off x="5229981" y="4591050"/>
            <a:ext cx="1235690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5,051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22A64A-D8C4-C94D-F2BE-E87E974EABC7}"/>
              </a:ext>
            </a:extLst>
          </p:cNvPr>
          <p:cNvSpPr/>
          <p:nvPr/>
        </p:nvSpPr>
        <p:spPr>
          <a:xfrm>
            <a:off x="6529090" y="4591050"/>
            <a:ext cx="1235690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224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C84532A-D5F2-C86B-086B-19EEF6F01DED}"/>
              </a:ext>
            </a:extLst>
          </p:cNvPr>
          <p:cNvSpPr/>
          <p:nvPr/>
        </p:nvSpPr>
        <p:spPr>
          <a:xfrm>
            <a:off x="7828199" y="4591050"/>
            <a:ext cx="713821" cy="21027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15,005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7631C04-E228-DEA6-E97C-81AAA9A179C7}"/>
              </a:ext>
            </a:extLst>
          </p:cNvPr>
          <p:cNvSpPr/>
          <p:nvPr/>
        </p:nvSpPr>
        <p:spPr>
          <a:xfrm>
            <a:off x="7828198" y="2130035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2,500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8B76FB5C-E0AA-0591-300E-9949FEE54332}"/>
              </a:ext>
            </a:extLst>
          </p:cNvPr>
          <p:cNvSpPr/>
          <p:nvPr/>
        </p:nvSpPr>
        <p:spPr>
          <a:xfrm>
            <a:off x="7828198" y="2739898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2,500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FD5637D-7216-F1D5-BE6E-24DBF822E870}"/>
              </a:ext>
            </a:extLst>
          </p:cNvPr>
          <p:cNvSpPr/>
          <p:nvPr/>
        </p:nvSpPr>
        <p:spPr>
          <a:xfrm>
            <a:off x="7828198" y="3349760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5,005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A1F39A8-82DB-30BD-CFF6-3CDD4B15532E}"/>
              </a:ext>
            </a:extLst>
          </p:cNvPr>
          <p:cNvSpPr/>
          <p:nvPr/>
        </p:nvSpPr>
        <p:spPr>
          <a:xfrm>
            <a:off x="7828198" y="3959623"/>
            <a:ext cx="713821" cy="5361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5,000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8049FE6-99ED-3C0F-5688-4AC5AB116E2D}"/>
              </a:ext>
            </a:extLst>
          </p:cNvPr>
          <p:cNvCxnSpPr/>
          <p:nvPr/>
        </p:nvCxnSpPr>
        <p:spPr>
          <a:xfrm>
            <a:off x="399803" y="1709225"/>
            <a:ext cx="753748" cy="345616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EDBC673-7213-A010-BF9C-99E7BAD8ABE8}"/>
              </a:ext>
            </a:extLst>
          </p:cNvPr>
          <p:cNvSpPr/>
          <p:nvPr/>
        </p:nvSpPr>
        <p:spPr>
          <a:xfrm>
            <a:off x="398467" y="1851319"/>
            <a:ext cx="568199" cy="2501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00" b="1">
                <a:solidFill>
                  <a:schemeClr val="tx1"/>
                </a:solidFill>
              </a:rPr>
              <a:t>Question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C5473504-D482-8807-FF5D-AFE7749D5D9A}"/>
              </a:ext>
            </a:extLst>
          </p:cNvPr>
          <p:cNvSpPr/>
          <p:nvPr/>
        </p:nvSpPr>
        <p:spPr>
          <a:xfrm>
            <a:off x="490066" y="1699231"/>
            <a:ext cx="685225" cy="2501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100" b="1">
                <a:solidFill>
                  <a:schemeClr val="tx1"/>
                </a:solidFill>
              </a:rPr>
              <a:t>Retrieved doc</a:t>
            </a:r>
          </a:p>
        </p:txBody>
      </p:sp>
      <p:grpSp>
        <p:nvGrpSpPr>
          <p:cNvPr id="9" name="bcgIcons_KPI metric">
            <a:extLst>
              <a:ext uri="{FF2B5EF4-FFF2-40B4-BE49-F238E27FC236}">
                <a16:creationId xmlns:a16="http://schemas.microsoft.com/office/drawing/2014/main" id="{8BBDDBC8-900F-F41E-8A70-915385BAB9BE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8705"/>
            <a:chOff x="5273675" y="2606675"/>
            <a:chExt cx="1644650" cy="1644650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5879CC9-936C-EAB4-37D0-E24545867E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AED364-2FF6-A01D-45E7-E3D4778106D5}"/>
                </a:ext>
              </a:extLst>
            </p:cNvPr>
            <p:cNvGrpSpPr/>
            <p:nvPr/>
          </p:nvGrpSpPr>
          <p:grpSpPr>
            <a:xfrm>
              <a:off x="5441950" y="2876549"/>
              <a:ext cx="1308101" cy="1096857"/>
              <a:chOff x="5441950" y="2876549"/>
              <a:chExt cx="1308101" cy="1096857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2E4E9ACC-E48E-E447-DC50-1441EBB50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950" y="3078163"/>
                <a:ext cx="341313" cy="895243"/>
              </a:xfrm>
              <a:custGeom>
                <a:avLst/>
                <a:gdLst>
                  <a:gd name="connsiteX0" fmla="*/ 0 w 341313"/>
                  <a:gd name="connsiteY0" fmla="*/ 468312 h 895243"/>
                  <a:gd name="connsiteX1" fmla="*/ 223547 w 341313"/>
                  <a:gd name="connsiteY1" fmla="*/ 468312 h 895243"/>
                  <a:gd name="connsiteX2" fmla="*/ 224261 w 341313"/>
                  <a:gd name="connsiteY2" fmla="*/ 488315 h 895243"/>
                  <a:gd name="connsiteX3" fmla="*/ 227832 w 341313"/>
                  <a:gd name="connsiteY3" fmla="*/ 517604 h 895243"/>
                  <a:gd name="connsiteX4" fmla="*/ 233546 w 341313"/>
                  <a:gd name="connsiteY4" fmla="*/ 546179 h 895243"/>
                  <a:gd name="connsiteX5" fmla="*/ 237831 w 341313"/>
                  <a:gd name="connsiteY5" fmla="*/ 565467 h 895243"/>
                  <a:gd name="connsiteX6" fmla="*/ 243545 w 341313"/>
                  <a:gd name="connsiteY6" fmla="*/ 584041 h 895243"/>
                  <a:gd name="connsiteX7" fmla="*/ 249973 w 341313"/>
                  <a:gd name="connsiteY7" fmla="*/ 602615 h 895243"/>
                  <a:gd name="connsiteX8" fmla="*/ 264257 w 341313"/>
                  <a:gd name="connsiteY8" fmla="*/ 636905 h 895243"/>
                  <a:gd name="connsiteX9" fmla="*/ 272827 w 341313"/>
                  <a:gd name="connsiteY9" fmla="*/ 653335 h 895243"/>
                  <a:gd name="connsiteX10" fmla="*/ 277112 w 341313"/>
                  <a:gd name="connsiteY10" fmla="*/ 661193 h 895243"/>
                  <a:gd name="connsiteX11" fmla="*/ 287111 w 341313"/>
                  <a:gd name="connsiteY11" fmla="*/ 678338 h 895243"/>
                  <a:gd name="connsiteX12" fmla="*/ 329250 w 341313"/>
                  <a:gd name="connsiteY12" fmla="*/ 734774 h 895243"/>
                  <a:gd name="connsiteX13" fmla="*/ 329250 w 341313"/>
                  <a:gd name="connsiteY13" fmla="*/ 756205 h 895243"/>
                  <a:gd name="connsiteX14" fmla="*/ 192836 w 341313"/>
                  <a:gd name="connsiteY14" fmla="*/ 890508 h 895243"/>
                  <a:gd name="connsiteX15" fmla="*/ 169981 w 341313"/>
                  <a:gd name="connsiteY15" fmla="*/ 889793 h 895243"/>
                  <a:gd name="connsiteX16" fmla="*/ 84277 w 341313"/>
                  <a:gd name="connsiteY16" fmla="*/ 772636 h 895243"/>
                  <a:gd name="connsiteX17" fmla="*/ 77135 w 341313"/>
                  <a:gd name="connsiteY17" fmla="*/ 759777 h 895243"/>
                  <a:gd name="connsiteX18" fmla="*/ 63565 w 341313"/>
                  <a:gd name="connsiteY18" fmla="*/ 733345 h 895243"/>
                  <a:gd name="connsiteX19" fmla="*/ 57137 w 341313"/>
                  <a:gd name="connsiteY19" fmla="*/ 719772 h 895243"/>
                  <a:gd name="connsiteX20" fmla="*/ 45709 w 341313"/>
                  <a:gd name="connsiteY20" fmla="*/ 691912 h 895243"/>
                  <a:gd name="connsiteX21" fmla="*/ 30711 w 341313"/>
                  <a:gd name="connsiteY21" fmla="*/ 649049 h 895243"/>
                  <a:gd name="connsiteX22" fmla="*/ 22141 w 341313"/>
                  <a:gd name="connsiteY22" fmla="*/ 620474 h 895243"/>
                  <a:gd name="connsiteX23" fmla="*/ 18570 w 341313"/>
                  <a:gd name="connsiteY23" fmla="*/ 606901 h 895243"/>
                  <a:gd name="connsiteX24" fmla="*/ 11428 w 341313"/>
                  <a:gd name="connsiteY24" fmla="*/ 576897 h 895243"/>
                  <a:gd name="connsiteX25" fmla="*/ 6428 w 341313"/>
                  <a:gd name="connsiteY25" fmla="*/ 545465 h 895243"/>
                  <a:gd name="connsiteX26" fmla="*/ 2857 w 341313"/>
                  <a:gd name="connsiteY26" fmla="*/ 514747 h 895243"/>
                  <a:gd name="connsiteX27" fmla="*/ 1429 w 341313"/>
                  <a:gd name="connsiteY27" fmla="*/ 499745 h 895243"/>
                  <a:gd name="connsiteX28" fmla="*/ 0 w 341313"/>
                  <a:gd name="connsiteY28" fmla="*/ 468312 h 895243"/>
                  <a:gd name="connsiteX29" fmla="*/ 182081 w 341313"/>
                  <a:gd name="connsiteY29" fmla="*/ 0 h 895243"/>
                  <a:gd name="connsiteX30" fmla="*/ 341313 w 341313"/>
                  <a:gd name="connsiteY30" fmla="*/ 158103 h 895243"/>
                  <a:gd name="connsiteX31" fmla="*/ 264911 w 341313"/>
                  <a:gd name="connsiteY31" fmla="*/ 266353 h 895243"/>
                  <a:gd name="connsiteX32" fmla="*/ 257056 w 341313"/>
                  <a:gd name="connsiteY32" fmla="*/ 284158 h 895243"/>
                  <a:gd name="connsiteX33" fmla="*/ 250630 w 341313"/>
                  <a:gd name="connsiteY33" fmla="*/ 301250 h 895243"/>
                  <a:gd name="connsiteX34" fmla="*/ 244203 w 341313"/>
                  <a:gd name="connsiteY34" fmla="*/ 319767 h 895243"/>
                  <a:gd name="connsiteX35" fmla="*/ 241347 w 341313"/>
                  <a:gd name="connsiteY35" fmla="*/ 329025 h 895243"/>
                  <a:gd name="connsiteX36" fmla="*/ 236349 w 341313"/>
                  <a:gd name="connsiteY36" fmla="*/ 347541 h 895243"/>
                  <a:gd name="connsiteX37" fmla="*/ 229922 w 341313"/>
                  <a:gd name="connsiteY37" fmla="*/ 376028 h 895243"/>
                  <a:gd name="connsiteX38" fmla="*/ 228494 w 341313"/>
                  <a:gd name="connsiteY38" fmla="*/ 385287 h 895243"/>
                  <a:gd name="connsiteX39" fmla="*/ 224924 w 341313"/>
                  <a:gd name="connsiteY39" fmla="*/ 415910 h 895243"/>
                  <a:gd name="connsiteX40" fmla="*/ 224210 w 341313"/>
                  <a:gd name="connsiteY40" fmla="*/ 436563 h 895243"/>
                  <a:gd name="connsiteX41" fmla="*/ 0 w 341313"/>
                  <a:gd name="connsiteY41" fmla="*/ 436563 h 895243"/>
                  <a:gd name="connsiteX42" fmla="*/ 8569 w 341313"/>
                  <a:gd name="connsiteY42" fmla="*/ 341844 h 895243"/>
                  <a:gd name="connsiteX43" fmla="*/ 14995 w 341313"/>
                  <a:gd name="connsiteY43" fmla="*/ 311933 h 895243"/>
                  <a:gd name="connsiteX44" fmla="*/ 18565 w 341313"/>
                  <a:gd name="connsiteY44" fmla="*/ 297689 h 895243"/>
                  <a:gd name="connsiteX45" fmla="*/ 26420 w 341313"/>
                  <a:gd name="connsiteY45" fmla="*/ 268490 h 895243"/>
                  <a:gd name="connsiteX46" fmla="*/ 63550 w 341313"/>
                  <a:gd name="connsiteY46" fmla="*/ 170210 h 895243"/>
                  <a:gd name="connsiteX47" fmla="*/ 77117 w 341313"/>
                  <a:gd name="connsiteY47" fmla="*/ 143859 h 895243"/>
                  <a:gd name="connsiteX48" fmla="*/ 182081 w 341313"/>
                  <a:gd name="connsiteY48" fmla="*/ 0 h 89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41313" h="895243">
                    <a:moveTo>
                      <a:pt x="0" y="468312"/>
                    </a:moveTo>
                    <a:cubicBezTo>
                      <a:pt x="0" y="468312"/>
                      <a:pt x="0" y="468312"/>
                      <a:pt x="223547" y="468312"/>
                    </a:cubicBezTo>
                    <a:cubicBezTo>
                      <a:pt x="223547" y="474742"/>
                      <a:pt x="224261" y="481171"/>
                      <a:pt x="224261" y="488315"/>
                    </a:cubicBezTo>
                    <a:cubicBezTo>
                      <a:pt x="224975" y="497602"/>
                      <a:pt x="226404" y="507603"/>
                      <a:pt x="227832" y="517604"/>
                    </a:cubicBezTo>
                    <a:cubicBezTo>
                      <a:pt x="229261" y="526891"/>
                      <a:pt x="231403" y="536892"/>
                      <a:pt x="233546" y="546179"/>
                    </a:cubicBezTo>
                    <a:cubicBezTo>
                      <a:pt x="234974" y="553323"/>
                      <a:pt x="236403" y="559752"/>
                      <a:pt x="237831" y="565467"/>
                    </a:cubicBezTo>
                    <a:cubicBezTo>
                      <a:pt x="239260" y="571897"/>
                      <a:pt x="241402" y="578326"/>
                      <a:pt x="243545" y="584041"/>
                    </a:cubicBezTo>
                    <a:cubicBezTo>
                      <a:pt x="245687" y="590470"/>
                      <a:pt x="247116" y="596185"/>
                      <a:pt x="249973" y="602615"/>
                    </a:cubicBezTo>
                    <a:cubicBezTo>
                      <a:pt x="254258" y="614759"/>
                      <a:pt x="259257" y="625475"/>
                      <a:pt x="264257" y="636905"/>
                    </a:cubicBezTo>
                    <a:cubicBezTo>
                      <a:pt x="267114" y="641905"/>
                      <a:pt x="269970" y="647620"/>
                      <a:pt x="272827" y="653335"/>
                    </a:cubicBezTo>
                    <a:cubicBezTo>
                      <a:pt x="274256" y="656193"/>
                      <a:pt x="275684" y="658336"/>
                      <a:pt x="277112" y="661193"/>
                    </a:cubicBezTo>
                    <a:cubicBezTo>
                      <a:pt x="280684" y="666908"/>
                      <a:pt x="283540" y="672623"/>
                      <a:pt x="287111" y="678338"/>
                    </a:cubicBezTo>
                    <a:cubicBezTo>
                      <a:pt x="299967" y="698341"/>
                      <a:pt x="313537" y="716915"/>
                      <a:pt x="329250" y="734774"/>
                    </a:cubicBezTo>
                    <a:cubicBezTo>
                      <a:pt x="334963" y="740489"/>
                      <a:pt x="334963" y="750490"/>
                      <a:pt x="329250" y="756205"/>
                    </a:cubicBezTo>
                    <a:cubicBezTo>
                      <a:pt x="329250" y="756205"/>
                      <a:pt x="329250" y="756205"/>
                      <a:pt x="192836" y="890508"/>
                    </a:cubicBezTo>
                    <a:cubicBezTo>
                      <a:pt x="186408" y="896937"/>
                      <a:pt x="175695" y="896937"/>
                      <a:pt x="169981" y="889793"/>
                    </a:cubicBezTo>
                    <a:cubicBezTo>
                      <a:pt x="137842" y="854075"/>
                      <a:pt x="107845" y="814784"/>
                      <a:pt x="84277" y="772636"/>
                    </a:cubicBezTo>
                    <a:cubicBezTo>
                      <a:pt x="81420" y="768350"/>
                      <a:pt x="79277" y="764063"/>
                      <a:pt x="77135" y="759777"/>
                    </a:cubicBezTo>
                    <a:cubicBezTo>
                      <a:pt x="72135" y="751205"/>
                      <a:pt x="67850" y="741918"/>
                      <a:pt x="63565" y="733345"/>
                    </a:cubicBezTo>
                    <a:cubicBezTo>
                      <a:pt x="61422" y="728345"/>
                      <a:pt x="59279" y="724058"/>
                      <a:pt x="57137" y="719772"/>
                    </a:cubicBezTo>
                    <a:cubicBezTo>
                      <a:pt x="53566" y="710485"/>
                      <a:pt x="49281" y="701198"/>
                      <a:pt x="45709" y="691912"/>
                    </a:cubicBezTo>
                    <a:cubicBezTo>
                      <a:pt x="39996" y="678338"/>
                      <a:pt x="34996" y="663337"/>
                      <a:pt x="30711" y="649049"/>
                    </a:cubicBezTo>
                    <a:cubicBezTo>
                      <a:pt x="27854" y="639048"/>
                      <a:pt x="24997" y="630475"/>
                      <a:pt x="22141" y="620474"/>
                    </a:cubicBezTo>
                    <a:cubicBezTo>
                      <a:pt x="20712" y="616188"/>
                      <a:pt x="19284" y="611187"/>
                      <a:pt x="18570" y="606901"/>
                    </a:cubicBezTo>
                    <a:cubicBezTo>
                      <a:pt x="15713" y="596900"/>
                      <a:pt x="13570" y="586898"/>
                      <a:pt x="11428" y="576897"/>
                    </a:cubicBezTo>
                    <a:cubicBezTo>
                      <a:pt x="9285" y="566896"/>
                      <a:pt x="7857" y="556895"/>
                      <a:pt x="6428" y="545465"/>
                    </a:cubicBezTo>
                    <a:cubicBezTo>
                      <a:pt x="5000" y="535463"/>
                      <a:pt x="3571" y="525462"/>
                      <a:pt x="2857" y="514747"/>
                    </a:cubicBezTo>
                    <a:cubicBezTo>
                      <a:pt x="2143" y="509746"/>
                      <a:pt x="1429" y="504745"/>
                      <a:pt x="1429" y="499745"/>
                    </a:cubicBezTo>
                    <a:cubicBezTo>
                      <a:pt x="714" y="489029"/>
                      <a:pt x="0" y="478313"/>
                      <a:pt x="0" y="468312"/>
                    </a:cubicBezTo>
                    <a:close/>
                    <a:moveTo>
                      <a:pt x="182081" y="0"/>
                    </a:moveTo>
                    <a:cubicBezTo>
                      <a:pt x="182081" y="0"/>
                      <a:pt x="182081" y="0"/>
                      <a:pt x="341313" y="158103"/>
                    </a:cubicBezTo>
                    <a:cubicBezTo>
                      <a:pt x="310609" y="190151"/>
                      <a:pt x="284904" y="225759"/>
                      <a:pt x="264911" y="266353"/>
                    </a:cubicBezTo>
                    <a:cubicBezTo>
                      <a:pt x="262054" y="272051"/>
                      <a:pt x="259912" y="277748"/>
                      <a:pt x="257056" y="284158"/>
                    </a:cubicBezTo>
                    <a:cubicBezTo>
                      <a:pt x="254914" y="289855"/>
                      <a:pt x="252772" y="295553"/>
                      <a:pt x="250630" y="301250"/>
                    </a:cubicBezTo>
                    <a:cubicBezTo>
                      <a:pt x="247773" y="307660"/>
                      <a:pt x="246345" y="313357"/>
                      <a:pt x="244203" y="319767"/>
                    </a:cubicBezTo>
                    <a:cubicBezTo>
                      <a:pt x="242775" y="322615"/>
                      <a:pt x="242061" y="325464"/>
                      <a:pt x="241347" y="329025"/>
                    </a:cubicBezTo>
                    <a:cubicBezTo>
                      <a:pt x="239205" y="334722"/>
                      <a:pt x="237777" y="341132"/>
                      <a:pt x="236349" y="347541"/>
                    </a:cubicBezTo>
                    <a:cubicBezTo>
                      <a:pt x="234207" y="356800"/>
                      <a:pt x="232065" y="366058"/>
                      <a:pt x="229922" y="376028"/>
                    </a:cubicBezTo>
                    <a:cubicBezTo>
                      <a:pt x="229922" y="378877"/>
                      <a:pt x="229208" y="382438"/>
                      <a:pt x="228494" y="385287"/>
                    </a:cubicBezTo>
                    <a:cubicBezTo>
                      <a:pt x="227066" y="395969"/>
                      <a:pt x="225638" y="405940"/>
                      <a:pt x="224924" y="415910"/>
                    </a:cubicBezTo>
                    <a:cubicBezTo>
                      <a:pt x="224924" y="422320"/>
                      <a:pt x="224210" y="429441"/>
                      <a:pt x="224210" y="436563"/>
                    </a:cubicBezTo>
                    <a:cubicBezTo>
                      <a:pt x="224210" y="436563"/>
                      <a:pt x="224210" y="436563"/>
                      <a:pt x="0" y="436563"/>
                    </a:cubicBezTo>
                    <a:cubicBezTo>
                      <a:pt x="714" y="403803"/>
                      <a:pt x="3570" y="372467"/>
                      <a:pt x="8569" y="341844"/>
                    </a:cubicBezTo>
                    <a:cubicBezTo>
                      <a:pt x="9997" y="331873"/>
                      <a:pt x="12853" y="321903"/>
                      <a:pt x="14995" y="311933"/>
                    </a:cubicBezTo>
                    <a:cubicBezTo>
                      <a:pt x="16423" y="306947"/>
                      <a:pt x="17137" y="302674"/>
                      <a:pt x="18565" y="297689"/>
                    </a:cubicBezTo>
                    <a:cubicBezTo>
                      <a:pt x="20708" y="287719"/>
                      <a:pt x="23564" y="277748"/>
                      <a:pt x="26420" y="268490"/>
                    </a:cubicBezTo>
                    <a:cubicBezTo>
                      <a:pt x="35702" y="233593"/>
                      <a:pt x="48555" y="201546"/>
                      <a:pt x="63550" y="170210"/>
                    </a:cubicBezTo>
                    <a:cubicBezTo>
                      <a:pt x="67834" y="161664"/>
                      <a:pt x="72119" y="153118"/>
                      <a:pt x="77117" y="143859"/>
                    </a:cubicBezTo>
                    <a:cubicBezTo>
                      <a:pt x="104965" y="91158"/>
                      <a:pt x="140667" y="43443"/>
                      <a:pt x="182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F48389CE-04AF-3941-9717-C01AD36FD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76549"/>
                <a:ext cx="1104901" cy="1096600"/>
              </a:xfrm>
              <a:custGeom>
                <a:avLst/>
                <a:gdLst>
                  <a:gd name="connsiteX0" fmla="*/ 555397 w 1104901"/>
                  <a:gd name="connsiteY0" fmla="*/ 717550 h 1096600"/>
                  <a:gd name="connsiteX1" fmla="*/ 515938 w 1104901"/>
                  <a:gd name="connsiteY1" fmla="*/ 777673 h 1096600"/>
                  <a:gd name="connsiteX2" fmla="*/ 525265 w 1104901"/>
                  <a:gd name="connsiteY2" fmla="*/ 824913 h 1096600"/>
                  <a:gd name="connsiteX3" fmla="*/ 550375 w 1104901"/>
                  <a:gd name="connsiteY3" fmla="*/ 841375 h 1096600"/>
                  <a:gd name="connsiteX4" fmla="*/ 590551 w 1104901"/>
                  <a:gd name="connsiteY4" fmla="*/ 778389 h 1096600"/>
                  <a:gd name="connsiteX5" fmla="*/ 555397 w 1104901"/>
                  <a:gd name="connsiteY5" fmla="*/ 717550 h 1096600"/>
                  <a:gd name="connsiteX6" fmla="*/ 882174 w 1104901"/>
                  <a:gd name="connsiteY6" fmla="*/ 669925 h 1096600"/>
                  <a:gd name="connsiteX7" fmla="*/ 1104900 w 1104901"/>
                  <a:gd name="connsiteY7" fmla="*/ 669925 h 1096600"/>
                  <a:gd name="connsiteX8" fmla="*/ 1086340 w 1104901"/>
                  <a:gd name="connsiteY8" fmla="*/ 807800 h 1096600"/>
                  <a:gd name="connsiteX9" fmla="*/ 1078487 w 1104901"/>
                  <a:gd name="connsiteY9" fmla="*/ 837089 h 1096600"/>
                  <a:gd name="connsiteX10" fmla="*/ 1069207 w 1104901"/>
                  <a:gd name="connsiteY10" fmla="*/ 865664 h 1096600"/>
                  <a:gd name="connsiteX11" fmla="*/ 1047077 w 1104901"/>
                  <a:gd name="connsiteY11" fmla="*/ 921385 h 1096600"/>
                  <a:gd name="connsiteX12" fmla="*/ 1034941 w 1104901"/>
                  <a:gd name="connsiteY12" fmla="*/ 947817 h 1096600"/>
                  <a:gd name="connsiteX13" fmla="*/ 1020664 w 1104901"/>
                  <a:gd name="connsiteY13" fmla="*/ 974963 h 1096600"/>
                  <a:gd name="connsiteX14" fmla="*/ 1005673 w 1104901"/>
                  <a:gd name="connsiteY14" fmla="*/ 999966 h 1096600"/>
                  <a:gd name="connsiteX15" fmla="*/ 980688 w 1104901"/>
                  <a:gd name="connsiteY15" fmla="*/ 1035685 h 1096600"/>
                  <a:gd name="connsiteX16" fmla="*/ 935714 w 1104901"/>
                  <a:gd name="connsiteY16" fmla="*/ 1091406 h 1096600"/>
                  <a:gd name="connsiteX17" fmla="*/ 912871 w 1104901"/>
                  <a:gd name="connsiteY17" fmla="*/ 1092121 h 1096600"/>
                  <a:gd name="connsiteX18" fmla="*/ 777950 w 1104901"/>
                  <a:gd name="connsiteY18" fmla="*/ 957818 h 1096600"/>
                  <a:gd name="connsiteX19" fmla="*/ 777236 w 1104901"/>
                  <a:gd name="connsiteY19" fmla="*/ 936387 h 1096600"/>
                  <a:gd name="connsiteX20" fmla="*/ 823637 w 1104901"/>
                  <a:gd name="connsiteY20" fmla="*/ 872093 h 1096600"/>
                  <a:gd name="connsiteX21" fmla="*/ 832918 w 1104901"/>
                  <a:gd name="connsiteY21" fmla="*/ 855663 h 1096600"/>
                  <a:gd name="connsiteX22" fmla="*/ 840770 w 1104901"/>
                  <a:gd name="connsiteY22" fmla="*/ 838518 h 1096600"/>
                  <a:gd name="connsiteX23" fmla="*/ 852192 w 1104901"/>
                  <a:gd name="connsiteY23" fmla="*/ 812086 h 1096600"/>
                  <a:gd name="connsiteX24" fmla="*/ 880033 w 1104901"/>
                  <a:gd name="connsiteY24" fmla="*/ 699215 h 1096600"/>
                  <a:gd name="connsiteX25" fmla="*/ 882174 w 1104901"/>
                  <a:gd name="connsiteY25" fmla="*/ 669925 h 1096600"/>
                  <a:gd name="connsiteX26" fmla="*/ 555311 w 1104901"/>
                  <a:gd name="connsiteY26" fmla="*/ 669925 h 1096600"/>
                  <a:gd name="connsiteX27" fmla="*/ 621804 w 1104901"/>
                  <a:gd name="connsiteY27" fmla="*/ 699161 h 1096600"/>
                  <a:gd name="connsiteX28" fmla="*/ 646113 w 1104901"/>
                  <a:gd name="connsiteY28" fmla="*/ 779739 h 1096600"/>
                  <a:gd name="connsiteX29" fmla="*/ 620374 w 1104901"/>
                  <a:gd name="connsiteY29" fmla="*/ 858177 h 1096600"/>
                  <a:gd name="connsiteX30" fmla="*/ 552451 w 1104901"/>
                  <a:gd name="connsiteY30" fmla="*/ 887413 h 1096600"/>
                  <a:gd name="connsiteX31" fmla="*/ 458788 w 1104901"/>
                  <a:gd name="connsiteY31" fmla="*/ 774747 h 1096600"/>
                  <a:gd name="connsiteX32" fmla="*/ 485958 w 1104901"/>
                  <a:gd name="connsiteY32" fmla="*/ 699161 h 1096600"/>
                  <a:gd name="connsiteX33" fmla="*/ 555311 w 1104901"/>
                  <a:gd name="connsiteY33" fmla="*/ 669925 h 1096600"/>
                  <a:gd name="connsiteX34" fmla="*/ 343883 w 1104901"/>
                  <a:gd name="connsiteY34" fmla="*/ 476250 h 1096600"/>
                  <a:gd name="connsiteX35" fmla="*/ 304800 w 1104901"/>
                  <a:gd name="connsiteY35" fmla="*/ 537089 h 1096600"/>
                  <a:gd name="connsiteX36" fmla="*/ 314749 w 1104901"/>
                  <a:gd name="connsiteY36" fmla="*/ 583613 h 1096600"/>
                  <a:gd name="connsiteX37" fmla="*/ 338909 w 1104901"/>
                  <a:gd name="connsiteY37" fmla="*/ 600075 h 1096600"/>
                  <a:gd name="connsiteX38" fmla="*/ 379413 w 1104901"/>
                  <a:gd name="connsiteY38" fmla="*/ 537089 h 1096600"/>
                  <a:gd name="connsiteX39" fmla="*/ 343883 w 1104901"/>
                  <a:gd name="connsiteY39" fmla="*/ 476250 h 1096600"/>
                  <a:gd name="connsiteX40" fmla="*/ 562165 w 1104901"/>
                  <a:gd name="connsiteY40" fmla="*/ 430213 h 1096600"/>
                  <a:gd name="connsiteX41" fmla="*/ 604222 w 1104901"/>
                  <a:gd name="connsiteY41" fmla="*/ 430213 h 1096600"/>
                  <a:gd name="connsiteX42" fmla="*/ 609924 w 1104901"/>
                  <a:gd name="connsiteY42" fmla="*/ 440895 h 1096600"/>
                  <a:gd name="connsiteX43" fmla="*/ 341902 w 1104901"/>
                  <a:gd name="connsiteY43" fmla="*/ 883852 h 1096600"/>
                  <a:gd name="connsiteX44" fmla="*/ 336199 w 1104901"/>
                  <a:gd name="connsiteY44" fmla="*/ 887413 h 1096600"/>
                  <a:gd name="connsiteX45" fmla="*/ 293429 w 1104901"/>
                  <a:gd name="connsiteY45" fmla="*/ 887413 h 1096600"/>
                  <a:gd name="connsiteX46" fmla="*/ 287014 w 1104901"/>
                  <a:gd name="connsiteY46" fmla="*/ 876731 h 1096600"/>
                  <a:gd name="connsiteX47" fmla="*/ 556462 w 1104901"/>
                  <a:gd name="connsiteY47" fmla="*/ 433061 h 1096600"/>
                  <a:gd name="connsiteX48" fmla="*/ 562165 w 1104901"/>
                  <a:gd name="connsiteY48" fmla="*/ 430213 h 1096600"/>
                  <a:gd name="connsiteX49" fmla="*/ 344602 w 1104901"/>
                  <a:gd name="connsiteY49" fmla="*/ 430213 h 1096600"/>
                  <a:gd name="connsiteX50" fmla="*/ 411612 w 1104901"/>
                  <a:gd name="connsiteY50" fmla="*/ 459449 h 1096600"/>
                  <a:gd name="connsiteX51" fmla="*/ 436563 w 1104901"/>
                  <a:gd name="connsiteY51" fmla="*/ 540027 h 1096600"/>
                  <a:gd name="connsiteX52" fmla="*/ 410187 w 1104901"/>
                  <a:gd name="connsiteY52" fmla="*/ 618465 h 1096600"/>
                  <a:gd name="connsiteX53" fmla="*/ 341750 w 1104901"/>
                  <a:gd name="connsiteY53" fmla="*/ 647701 h 1096600"/>
                  <a:gd name="connsiteX54" fmla="*/ 247650 w 1104901"/>
                  <a:gd name="connsiteY54" fmla="*/ 534322 h 1096600"/>
                  <a:gd name="connsiteX55" fmla="*/ 274740 w 1104901"/>
                  <a:gd name="connsiteY55" fmla="*/ 459449 h 1096600"/>
                  <a:gd name="connsiteX56" fmla="*/ 344602 w 1104901"/>
                  <a:gd name="connsiteY56" fmla="*/ 430213 h 1096600"/>
                  <a:gd name="connsiteX57" fmla="*/ 924752 w 1104901"/>
                  <a:gd name="connsiteY57" fmla="*/ 203200 h 1096600"/>
                  <a:gd name="connsiteX58" fmla="*/ 953347 w 1104901"/>
                  <a:gd name="connsiteY58" fmla="*/ 235948 h 1096600"/>
                  <a:gd name="connsiteX59" fmla="*/ 971934 w 1104901"/>
                  <a:gd name="connsiteY59" fmla="*/ 259441 h 1096600"/>
                  <a:gd name="connsiteX60" fmla="*/ 997669 w 1104901"/>
                  <a:gd name="connsiteY60" fmla="*/ 295748 h 1096600"/>
                  <a:gd name="connsiteX61" fmla="*/ 1027694 w 1104901"/>
                  <a:gd name="connsiteY61" fmla="*/ 346293 h 1096600"/>
                  <a:gd name="connsiteX62" fmla="*/ 1078451 w 1104901"/>
                  <a:gd name="connsiteY62" fmla="*/ 470877 h 1096600"/>
                  <a:gd name="connsiteX63" fmla="*/ 1098467 w 1104901"/>
                  <a:gd name="connsiteY63" fmla="*/ 559865 h 1096600"/>
                  <a:gd name="connsiteX64" fmla="*/ 1104901 w 1104901"/>
                  <a:gd name="connsiteY64" fmla="*/ 638175 h 1096600"/>
                  <a:gd name="connsiteX65" fmla="*/ 881859 w 1104901"/>
                  <a:gd name="connsiteY65" fmla="*/ 638175 h 1096600"/>
                  <a:gd name="connsiteX66" fmla="*/ 880429 w 1104901"/>
                  <a:gd name="connsiteY66" fmla="*/ 618241 h 1096600"/>
                  <a:gd name="connsiteX67" fmla="*/ 875425 w 1104901"/>
                  <a:gd name="connsiteY67" fmla="*/ 578375 h 1096600"/>
                  <a:gd name="connsiteX68" fmla="*/ 867561 w 1104901"/>
                  <a:gd name="connsiteY68" fmla="*/ 540644 h 1096600"/>
                  <a:gd name="connsiteX69" fmla="*/ 864702 w 1104901"/>
                  <a:gd name="connsiteY69" fmla="*/ 531389 h 1096600"/>
                  <a:gd name="connsiteX70" fmla="*/ 858983 w 1104901"/>
                  <a:gd name="connsiteY70" fmla="*/ 512879 h 1096600"/>
                  <a:gd name="connsiteX71" fmla="*/ 848260 w 1104901"/>
                  <a:gd name="connsiteY71" fmla="*/ 486539 h 1096600"/>
                  <a:gd name="connsiteX72" fmla="*/ 836821 w 1104901"/>
                  <a:gd name="connsiteY72" fmla="*/ 460198 h 1096600"/>
                  <a:gd name="connsiteX73" fmla="*/ 766763 w 1104901"/>
                  <a:gd name="connsiteY73" fmla="*/ 360531 h 1096600"/>
                  <a:gd name="connsiteX74" fmla="*/ 924752 w 1104901"/>
                  <a:gd name="connsiteY74" fmla="*/ 203200 h 1096600"/>
                  <a:gd name="connsiteX75" fmla="*/ 465138 w 1104901"/>
                  <a:gd name="connsiteY75" fmla="*/ 0 h 1096600"/>
                  <a:gd name="connsiteX76" fmla="*/ 663127 w 1104901"/>
                  <a:gd name="connsiteY76" fmla="*/ 35013 h 1096600"/>
                  <a:gd name="connsiteX77" fmla="*/ 691003 w 1104901"/>
                  <a:gd name="connsiteY77" fmla="*/ 45016 h 1096600"/>
                  <a:gd name="connsiteX78" fmla="*/ 745325 w 1104901"/>
                  <a:gd name="connsiteY78" fmla="*/ 68596 h 1096600"/>
                  <a:gd name="connsiteX79" fmla="*/ 771772 w 1104901"/>
                  <a:gd name="connsiteY79" fmla="*/ 82887 h 1096600"/>
                  <a:gd name="connsiteX80" fmla="*/ 822520 w 1104901"/>
                  <a:gd name="connsiteY80" fmla="*/ 115041 h 1096600"/>
                  <a:gd name="connsiteX81" fmla="*/ 846107 w 1104901"/>
                  <a:gd name="connsiteY81" fmla="*/ 131476 h 1096600"/>
                  <a:gd name="connsiteX82" fmla="*/ 858258 w 1104901"/>
                  <a:gd name="connsiteY82" fmla="*/ 140765 h 1096600"/>
                  <a:gd name="connsiteX83" fmla="*/ 881131 w 1104901"/>
                  <a:gd name="connsiteY83" fmla="*/ 159343 h 1096600"/>
                  <a:gd name="connsiteX84" fmla="*/ 903288 w 1104901"/>
                  <a:gd name="connsiteY84" fmla="*/ 179350 h 1096600"/>
                  <a:gd name="connsiteX85" fmla="*/ 744610 w 1104901"/>
                  <a:gd name="connsiteY85" fmla="*/ 336550 h 1096600"/>
                  <a:gd name="connsiteX86" fmla="*/ 669560 w 1104901"/>
                  <a:gd name="connsiteY86" fmla="*/ 279386 h 1096600"/>
                  <a:gd name="connsiteX87" fmla="*/ 652406 w 1104901"/>
                  <a:gd name="connsiteY87" fmla="*/ 270812 h 1096600"/>
                  <a:gd name="connsiteX88" fmla="*/ 618097 w 1104901"/>
                  <a:gd name="connsiteY88" fmla="*/ 255092 h 1096600"/>
                  <a:gd name="connsiteX89" fmla="*/ 590936 w 1104901"/>
                  <a:gd name="connsiteY89" fmla="*/ 244374 h 1096600"/>
                  <a:gd name="connsiteX90" fmla="*/ 581644 w 1104901"/>
                  <a:gd name="connsiteY90" fmla="*/ 241516 h 1096600"/>
                  <a:gd name="connsiteX91" fmla="*/ 563060 w 1104901"/>
                  <a:gd name="connsiteY91" fmla="*/ 235799 h 1096600"/>
                  <a:gd name="connsiteX92" fmla="*/ 535185 w 1104901"/>
                  <a:gd name="connsiteY92" fmla="*/ 229368 h 1096600"/>
                  <a:gd name="connsiteX93" fmla="*/ 505165 w 1104901"/>
                  <a:gd name="connsiteY93" fmla="*/ 224367 h 1096600"/>
                  <a:gd name="connsiteX94" fmla="*/ 465138 w 1104901"/>
                  <a:gd name="connsiteY94" fmla="*/ 221508 h 1096600"/>
                  <a:gd name="connsiteX95" fmla="*/ 465138 w 1104901"/>
                  <a:gd name="connsiteY95" fmla="*/ 0 h 1096600"/>
                  <a:gd name="connsiteX96" fmla="*/ 434975 w 1104901"/>
                  <a:gd name="connsiteY96" fmla="*/ 0 h 1096600"/>
                  <a:gd name="connsiteX97" fmla="*/ 434975 w 1104901"/>
                  <a:gd name="connsiteY97" fmla="*/ 221508 h 1096600"/>
                  <a:gd name="connsiteX98" fmla="*/ 156876 w 1104901"/>
                  <a:gd name="connsiteY98" fmla="*/ 336550 h 1096600"/>
                  <a:gd name="connsiteX99" fmla="*/ 0 w 1104901"/>
                  <a:gd name="connsiteY99" fmla="*/ 179350 h 1096600"/>
                  <a:gd name="connsiteX100" fmla="*/ 32801 w 1104901"/>
                  <a:gd name="connsiteY100" fmla="*/ 150054 h 1096600"/>
                  <a:gd name="connsiteX101" fmla="*/ 79864 w 1104901"/>
                  <a:gd name="connsiteY101" fmla="*/ 115041 h 1096600"/>
                  <a:gd name="connsiteX102" fmla="*/ 104109 w 1104901"/>
                  <a:gd name="connsiteY102" fmla="*/ 98607 h 1096600"/>
                  <a:gd name="connsiteX103" fmla="*/ 168998 w 1104901"/>
                  <a:gd name="connsiteY103" fmla="*/ 62165 h 1096600"/>
                  <a:gd name="connsiteX104" fmla="*/ 253141 w 1104901"/>
                  <a:gd name="connsiteY104" fmla="*/ 30011 h 1096600"/>
                  <a:gd name="connsiteX105" fmla="*/ 267402 w 1104901"/>
                  <a:gd name="connsiteY105" fmla="*/ 25723 h 1096600"/>
                  <a:gd name="connsiteX106" fmla="*/ 296638 w 1104901"/>
                  <a:gd name="connsiteY106" fmla="*/ 17863 h 1096600"/>
                  <a:gd name="connsiteX107" fmla="*/ 326588 w 1104901"/>
                  <a:gd name="connsiteY107" fmla="*/ 11433 h 1096600"/>
                  <a:gd name="connsiteX108" fmla="*/ 402886 w 1104901"/>
                  <a:gd name="connsiteY108" fmla="*/ 1429 h 1096600"/>
                  <a:gd name="connsiteX109" fmla="*/ 434975 w 1104901"/>
                  <a:gd name="connsiteY109" fmla="*/ 0 h 109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104901" h="1096600">
                    <a:moveTo>
                      <a:pt x="555397" y="717550"/>
                    </a:moveTo>
                    <a:cubicBezTo>
                      <a:pt x="528852" y="717550"/>
                      <a:pt x="515938" y="737591"/>
                      <a:pt x="515938" y="777673"/>
                    </a:cubicBezTo>
                    <a:cubicBezTo>
                      <a:pt x="515938" y="798430"/>
                      <a:pt x="519525" y="814177"/>
                      <a:pt x="525265" y="824913"/>
                    </a:cubicBezTo>
                    <a:cubicBezTo>
                      <a:pt x="531722" y="835649"/>
                      <a:pt x="540331" y="841375"/>
                      <a:pt x="550375" y="841375"/>
                    </a:cubicBezTo>
                    <a:cubicBezTo>
                      <a:pt x="577637" y="841375"/>
                      <a:pt x="590551" y="820618"/>
                      <a:pt x="590551" y="778389"/>
                    </a:cubicBezTo>
                    <a:cubicBezTo>
                      <a:pt x="590551" y="737591"/>
                      <a:pt x="579072" y="717550"/>
                      <a:pt x="555397" y="717550"/>
                    </a:cubicBezTo>
                    <a:close/>
                    <a:moveTo>
                      <a:pt x="882174" y="669925"/>
                    </a:moveTo>
                    <a:cubicBezTo>
                      <a:pt x="882174" y="669925"/>
                      <a:pt x="882174" y="669925"/>
                      <a:pt x="1104900" y="669925"/>
                    </a:cubicBezTo>
                    <a:cubicBezTo>
                      <a:pt x="1103473" y="717074"/>
                      <a:pt x="1097762" y="762794"/>
                      <a:pt x="1086340" y="807800"/>
                    </a:cubicBezTo>
                    <a:cubicBezTo>
                      <a:pt x="1084198" y="817086"/>
                      <a:pt x="1081343" y="827088"/>
                      <a:pt x="1078487" y="837089"/>
                    </a:cubicBezTo>
                    <a:cubicBezTo>
                      <a:pt x="1075632" y="846376"/>
                      <a:pt x="1072776" y="856377"/>
                      <a:pt x="1069207" y="865664"/>
                    </a:cubicBezTo>
                    <a:cubicBezTo>
                      <a:pt x="1062782" y="884238"/>
                      <a:pt x="1055644" y="902811"/>
                      <a:pt x="1047077" y="921385"/>
                    </a:cubicBezTo>
                    <a:cubicBezTo>
                      <a:pt x="1043508" y="929958"/>
                      <a:pt x="1039225" y="939245"/>
                      <a:pt x="1034941" y="947817"/>
                    </a:cubicBezTo>
                    <a:cubicBezTo>
                      <a:pt x="1029944" y="957104"/>
                      <a:pt x="1025661" y="965676"/>
                      <a:pt x="1020664" y="974963"/>
                    </a:cubicBezTo>
                    <a:cubicBezTo>
                      <a:pt x="1015667" y="983536"/>
                      <a:pt x="1010670" y="991394"/>
                      <a:pt x="1005673" y="999966"/>
                    </a:cubicBezTo>
                    <a:cubicBezTo>
                      <a:pt x="997820" y="1011396"/>
                      <a:pt x="989254" y="1023541"/>
                      <a:pt x="980688" y="1035685"/>
                    </a:cubicBezTo>
                    <a:cubicBezTo>
                      <a:pt x="966410" y="1055688"/>
                      <a:pt x="951419" y="1073547"/>
                      <a:pt x="935714" y="1091406"/>
                    </a:cubicBezTo>
                    <a:cubicBezTo>
                      <a:pt x="930003" y="1097836"/>
                      <a:pt x="919295" y="1098550"/>
                      <a:pt x="912871" y="1092121"/>
                    </a:cubicBezTo>
                    <a:cubicBezTo>
                      <a:pt x="912871" y="1092121"/>
                      <a:pt x="912871" y="1092121"/>
                      <a:pt x="777950" y="957818"/>
                    </a:cubicBezTo>
                    <a:cubicBezTo>
                      <a:pt x="771525" y="952103"/>
                      <a:pt x="771525" y="942816"/>
                      <a:pt x="777236" y="936387"/>
                    </a:cubicBezTo>
                    <a:cubicBezTo>
                      <a:pt x="794369" y="916385"/>
                      <a:pt x="810074" y="894953"/>
                      <a:pt x="823637" y="872093"/>
                    </a:cubicBezTo>
                    <a:cubicBezTo>
                      <a:pt x="826493" y="866378"/>
                      <a:pt x="829348" y="860663"/>
                      <a:pt x="832918" y="855663"/>
                    </a:cubicBezTo>
                    <a:cubicBezTo>
                      <a:pt x="835773" y="849948"/>
                      <a:pt x="838629" y="844233"/>
                      <a:pt x="840770" y="838518"/>
                    </a:cubicBezTo>
                    <a:cubicBezTo>
                      <a:pt x="845053" y="829945"/>
                      <a:pt x="848623" y="822087"/>
                      <a:pt x="852192" y="812086"/>
                    </a:cubicBezTo>
                    <a:cubicBezTo>
                      <a:pt x="866469" y="777081"/>
                      <a:pt x="875750" y="739220"/>
                      <a:pt x="880033" y="699215"/>
                    </a:cubicBezTo>
                    <a:cubicBezTo>
                      <a:pt x="881460" y="689928"/>
                      <a:pt x="882174" y="679926"/>
                      <a:pt x="882174" y="669925"/>
                    </a:cubicBezTo>
                    <a:close/>
                    <a:moveTo>
                      <a:pt x="555311" y="669925"/>
                    </a:moveTo>
                    <a:cubicBezTo>
                      <a:pt x="583195" y="669925"/>
                      <a:pt x="605359" y="679908"/>
                      <a:pt x="621804" y="699161"/>
                    </a:cubicBezTo>
                    <a:cubicBezTo>
                      <a:pt x="638248" y="718414"/>
                      <a:pt x="646113" y="745511"/>
                      <a:pt x="646113" y="779739"/>
                    </a:cubicBezTo>
                    <a:cubicBezTo>
                      <a:pt x="646113" y="812540"/>
                      <a:pt x="637533" y="838211"/>
                      <a:pt x="620374" y="858177"/>
                    </a:cubicBezTo>
                    <a:cubicBezTo>
                      <a:pt x="602499" y="877430"/>
                      <a:pt x="580335" y="887413"/>
                      <a:pt x="552451" y="887413"/>
                    </a:cubicBezTo>
                    <a:cubicBezTo>
                      <a:pt x="490247" y="887413"/>
                      <a:pt x="458788" y="849620"/>
                      <a:pt x="458788" y="774747"/>
                    </a:cubicBezTo>
                    <a:cubicBezTo>
                      <a:pt x="458788" y="744085"/>
                      <a:pt x="468083" y="718414"/>
                      <a:pt x="485958" y="699161"/>
                    </a:cubicBezTo>
                    <a:cubicBezTo>
                      <a:pt x="503832" y="679908"/>
                      <a:pt x="526711" y="669925"/>
                      <a:pt x="555311" y="669925"/>
                    </a:cubicBezTo>
                    <a:close/>
                    <a:moveTo>
                      <a:pt x="343883" y="476250"/>
                    </a:moveTo>
                    <a:cubicBezTo>
                      <a:pt x="318302" y="476250"/>
                      <a:pt x="304800" y="496291"/>
                      <a:pt x="304800" y="537089"/>
                    </a:cubicBezTo>
                    <a:cubicBezTo>
                      <a:pt x="304800" y="557130"/>
                      <a:pt x="308353" y="572877"/>
                      <a:pt x="314749" y="583613"/>
                    </a:cubicBezTo>
                    <a:cubicBezTo>
                      <a:pt x="321144" y="594349"/>
                      <a:pt x="329671" y="600075"/>
                      <a:pt x="338909" y="600075"/>
                    </a:cubicBezTo>
                    <a:cubicBezTo>
                      <a:pt x="365912" y="600075"/>
                      <a:pt x="379413" y="579318"/>
                      <a:pt x="379413" y="537089"/>
                    </a:cubicBezTo>
                    <a:cubicBezTo>
                      <a:pt x="379413" y="496291"/>
                      <a:pt x="367333" y="476250"/>
                      <a:pt x="343883" y="476250"/>
                    </a:cubicBezTo>
                    <a:close/>
                    <a:moveTo>
                      <a:pt x="562165" y="430213"/>
                    </a:moveTo>
                    <a:cubicBezTo>
                      <a:pt x="562165" y="430213"/>
                      <a:pt x="562165" y="430213"/>
                      <a:pt x="604222" y="430213"/>
                    </a:cubicBezTo>
                    <a:cubicBezTo>
                      <a:pt x="609924" y="430213"/>
                      <a:pt x="612776" y="435910"/>
                      <a:pt x="609924" y="440895"/>
                    </a:cubicBezTo>
                    <a:cubicBezTo>
                      <a:pt x="609924" y="440895"/>
                      <a:pt x="609924" y="440895"/>
                      <a:pt x="341902" y="883852"/>
                    </a:cubicBezTo>
                    <a:cubicBezTo>
                      <a:pt x="341189" y="885989"/>
                      <a:pt x="338338" y="887413"/>
                      <a:pt x="336199" y="887413"/>
                    </a:cubicBezTo>
                    <a:cubicBezTo>
                      <a:pt x="336199" y="887413"/>
                      <a:pt x="336199" y="887413"/>
                      <a:pt x="293429" y="887413"/>
                    </a:cubicBezTo>
                    <a:cubicBezTo>
                      <a:pt x="287727" y="887413"/>
                      <a:pt x="284163" y="881716"/>
                      <a:pt x="287014" y="876731"/>
                    </a:cubicBezTo>
                    <a:cubicBezTo>
                      <a:pt x="287014" y="876731"/>
                      <a:pt x="287014" y="876731"/>
                      <a:pt x="556462" y="433061"/>
                    </a:cubicBezTo>
                    <a:cubicBezTo>
                      <a:pt x="557888" y="431637"/>
                      <a:pt x="560027" y="430213"/>
                      <a:pt x="562165" y="430213"/>
                    </a:cubicBezTo>
                    <a:close/>
                    <a:moveTo>
                      <a:pt x="344602" y="430213"/>
                    </a:moveTo>
                    <a:cubicBezTo>
                      <a:pt x="372404" y="430213"/>
                      <a:pt x="394503" y="439483"/>
                      <a:pt x="411612" y="459449"/>
                    </a:cubicBezTo>
                    <a:cubicBezTo>
                      <a:pt x="428009" y="478702"/>
                      <a:pt x="436563" y="505799"/>
                      <a:pt x="436563" y="540027"/>
                    </a:cubicBezTo>
                    <a:cubicBezTo>
                      <a:pt x="436563" y="572828"/>
                      <a:pt x="427296" y="598499"/>
                      <a:pt x="410187" y="618465"/>
                    </a:cubicBezTo>
                    <a:cubicBezTo>
                      <a:pt x="392365" y="637718"/>
                      <a:pt x="369553" y="647701"/>
                      <a:pt x="341750" y="647701"/>
                    </a:cubicBezTo>
                    <a:cubicBezTo>
                      <a:pt x="279730" y="647701"/>
                      <a:pt x="247650" y="609908"/>
                      <a:pt x="247650" y="534322"/>
                    </a:cubicBezTo>
                    <a:cubicBezTo>
                      <a:pt x="247650" y="503660"/>
                      <a:pt x="256918" y="478702"/>
                      <a:pt x="274740" y="459449"/>
                    </a:cubicBezTo>
                    <a:cubicBezTo>
                      <a:pt x="293275" y="439483"/>
                      <a:pt x="316800" y="430213"/>
                      <a:pt x="344602" y="430213"/>
                    </a:cubicBezTo>
                    <a:close/>
                    <a:moveTo>
                      <a:pt x="924752" y="203200"/>
                    </a:moveTo>
                    <a:cubicBezTo>
                      <a:pt x="934045" y="213878"/>
                      <a:pt x="944053" y="224557"/>
                      <a:pt x="953347" y="235948"/>
                    </a:cubicBezTo>
                    <a:cubicBezTo>
                      <a:pt x="959781" y="243779"/>
                      <a:pt x="965500" y="252321"/>
                      <a:pt x="971934" y="259441"/>
                    </a:cubicBezTo>
                    <a:cubicBezTo>
                      <a:pt x="980512" y="271543"/>
                      <a:pt x="989091" y="283645"/>
                      <a:pt x="997669" y="295748"/>
                    </a:cubicBezTo>
                    <a:cubicBezTo>
                      <a:pt x="1008393" y="312122"/>
                      <a:pt x="1018401" y="329207"/>
                      <a:pt x="1027694" y="346293"/>
                    </a:cubicBezTo>
                    <a:cubicBezTo>
                      <a:pt x="1048426" y="385448"/>
                      <a:pt x="1065583" y="427450"/>
                      <a:pt x="1078451" y="470877"/>
                    </a:cubicBezTo>
                    <a:cubicBezTo>
                      <a:pt x="1087029" y="499353"/>
                      <a:pt x="1094178" y="529253"/>
                      <a:pt x="1098467" y="559865"/>
                    </a:cubicBezTo>
                    <a:cubicBezTo>
                      <a:pt x="1102042" y="584782"/>
                      <a:pt x="1104186" y="611122"/>
                      <a:pt x="1104901" y="638175"/>
                    </a:cubicBezTo>
                    <a:cubicBezTo>
                      <a:pt x="1104901" y="638175"/>
                      <a:pt x="1104901" y="638175"/>
                      <a:pt x="881859" y="638175"/>
                    </a:cubicBezTo>
                    <a:cubicBezTo>
                      <a:pt x="881859" y="631056"/>
                      <a:pt x="881144" y="624649"/>
                      <a:pt x="880429" y="618241"/>
                    </a:cubicBezTo>
                    <a:cubicBezTo>
                      <a:pt x="879714" y="604003"/>
                      <a:pt x="877570" y="591189"/>
                      <a:pt x="875425" y="578375"/>
                    </a:cubicBezTo>
                    <a:cubicBezTo>
                      <a:pt x="873280" y="565560"/>
                      <a:pt x="870421" y="552746"/>
                      <a:pt x="867561" y="540644"/>
                    </a:cubicBezTo>
                    <a:cubicBezTo>
                      <a:pt x="866131" y="537084"/>
                      <a:pt x="865417" y="534236"/>
                      <a:pt x="864702" y="531389"/>
                    </a:cubicBezTo>
                    <a:cubicBezTo>
                      <a:pt x="862557" y="524982"/>
                      <a:pt x="861127" y="519286"/>
                      <a:pt x="858983" y="512879"/>
                    </a:cubicBezTo>
                    <a:cubicBezTo>
                      <a:pt x="855408" y="503624"/>
                      <a:pt x="851834" y="495082"/>
                      <a:pt x="848260" y="486539"/>
                    </a:cubicBezTo>
                    <a:cubicBezTo>
                      <a:pt x="844685" y="477284"/>
                      <a:pt x="841111" y="468741"/>
                      <a:pt x="836821" y="460198"/>
                    </a:cubicBezTo>
                    <a:cubicBezTo>
                      <a:pt x="818235" y="423891"/>
                      <a:pt x="794644" y="390431"/>
                      <a:pt x="766763" y="360531"/>
                    </a:cubicBezTo>
                    <a:cubicBezTo>
                      <a:pt x="766763" y="360531"/>
                      <a:pt x="766763" y="360531"/>
                      <a:pt x="924752" y="203200"/>
                    </a:cubicBezTo>
                    <a:close/>
                    <a:moveTo>
                      <a:pt x="465138" y="0"/>
                    </a:moveTo>
                    <a:cubicBezTo>
                      <a:pt x="534470" y="1429"/>
                      <a:pt x="600228" y="13576"/>
                      <a:pt x="663127" y="35013"/>
                    </a:cubicBezTo>
                    <a:cubicBezTo>
                      <a:pt x="672419" y="37871"/>
                      <a:pt x="681711" y="41443"/>
                      <a:pt x="691003" y="45016"/>
                    </a:cubicBezTo>
                    <a:cubicBezTo>
                      <a:pt x="709587" y="51447"/>
                      <a:pt x="727456" y="60022"/>
                      <a:pt x="745325" y="68596"/>
                    </a:cubicBezTo>
                    <a:cubicBezTo>
                      <a:pt x="754617" y="73598"/>
                      <a:pt x="763194" y="77885"/>
                      <a:pt x="771772" y="82887"/>
                    </a:cubicBezTo>
                    <a:cubicBezTo>
                      <a:pt x="789641" y="92891"/>
                      <a:pt x="806080" y="103609"/>
                      <a:pt x="822520" y="115041"/>
                    </a:cubicBezTo>
                    <a:cubicBezTo>
                      <a:pt x="830382" y="120758"/>
                      <a:pt x="838245" y="125760"/>
                      <a:pt x="846107" y="131476"/>
                    </a:cubicBezTo>
                    <a:cubicBezTo>
                      <a:pt x="850396" y="134334"/>
                      <a:pt x="853970" y="137192"/>
                      <a:pt x="858258" y="140765"/>
                    </a:cubicBezTo>
                    <a:cubicBezTo>
                      <a:pt x="866121" y="146481"/>
                      <a:pt x="873983" y="152912"/>
                      <a:pt x="881131" y="159343"/>
                    </a:cubicBezTo>
                    <a:cubicBezTo>
                      <a:pt x="888993" y="165774"/>
                      <a:pt x="896141" y="172205"/>
                      <a:pt x="903288" y="179350"/>
                    </a:cubicBezTo>
                    <a:cubicBezTo>
                      <a:pt x="903288" y="179350"/>
                      <a:pt x="903288" y="179350"/>
                      <a:pt x="744610" y="336550"/>
                    </a:cubicBezTo>
                    <a:cubicBezTo>
                      <a:pt x="721738" y="315114"/>
                      <a:pt x="696721" y="296535"/>
                      <a:pt x="669560" y="279386"/>
                    </a:cubicBezTo>
                    <a:cubicBezTo>
                      <a:pt x="663842" y="276528"/>
                      <a:pt x="658124" y="273670"/>
                      <a:pt x="652406" y="270812"/>
                    </a:cubicBezTo>
                    <a:cubicBezTo>
                      <a:pt x="641684" y="265096"/>
                      <a:pt x="630248" y="260094"/>
                      <a:pt x="618097" y="255092"/>
                    </a:cubicBezTo>
                    <a:cubicBezTo>
                      <a:pt x="609520" y="250805"/>
                      <a:pt x="600228" y="247946"/>
                      <a:pt x="590936" y="244374"/>
                    </a:cubicBezTo>
                    <a:cubicBezTo>
                      <a:pt x="588077" y="243659"/>
                      <a:pt x="584503" y="242230"/>
                      <a:pt x="581644" y="241516"/>
                    </a:cubicBezTo>
                    <a:cubicBezTo>
                      <a:pt x="575926" y="239372"/>
                      <a:pt x="569493" y="237943"/>
                      <a:pt x="563060" y="235799"/>
                    </a:cubicBezTo>
                    <a:cubicBezTo>
                      <a:pt x="553768" y="233656"/>
                      <a:pt x="544476" y="231512"/>
                      <a:pt x="535185" y="229368"/>
                    </a:cubicBezTo>
                    <a:cubicBezTo>
                      <a:pt x="525178" y="227225"/>
                      <a:pt x="515171" y="225796"/>
                      <a:pt x="505165" y="224367"/>
                    </a:cubicBezTo>
                    <a:cubicBezTo>
                      <a:pt x="492299" y="222937"/>
                      <a:pt x="478718" y="222223"/>
                      <a:pt x="465138" y="221508"/>
                    </a:cubicBezTo>
                    <a:cubicBezTo>
                      <a:pt x="465138" y="221508"/>
                      <a:pt x="465138" y="221508"/>
                      <a:pt x="465138" y="0"/>
                    </a:cubicBezTo>
                    <a:close/>
                    <a:moveTo>
                      <a:pt x="434975" y="0"/>
                    </a:moveTo>
                    <a:cubicBezTo>
                      <a:pt x="434975" y="221508"/>
                      <a:pt x="434975" y="221508"/>
                      <a:pt x="434975" y="221508"/>
                    </a:cubicBezTo>
                    <a:cubicBezTo>
                      <a:pt x="327301" y="225081"/>
                      <a:pt x="230323" y="267954"/>
                      <a:pt x="156876" y="336550"/>
                    </a:cubicBezTo>
                    <a:cubicBezTo>
                      <a:pt x="156876" y="336550"/>
                      <a:pt x="156876" y="336550"/>
                      <a:pt x="0" y="179350"/>
                    </a:cubicBezTo>
                    <a:cubicBezTo>
                      <a:pt x="10696" y="169347"/>
                      <a:pt x="21392" y="159343"/>
                      <a:pt x="32801" y="150054"/>
                    </a:cubicBezTo>
                    <a:cubicBezTo>
                      <a:pt x="48489" y="137192"/>
                      <a:pt x="63463" y="125760"/>
                      <a:pt x="79864" y="115041"/>
                    </a:cubicBezTo>
                    <a:cubicBezTo>
                      <a:pt x="87708" y="109325"/>
                      <a:pt x="96265" y="103609"/>
                      <a:pt x="104109" y="98607"/>
                    </a:cubicBezTo>
                    <a:cubicBezTo>
                      <a:pt x="124788" y="85031"/>
                      <a:pt x="146893" y="72883"/>
                      <a:pt x="168998" y="62165"/>
                    </a:cubicBezTo>
                    <a:cubicBezTo>
                      <a:pt x="196095" y="50018"/>
                      <a:pt x="223905" y="39300"/>
                      <a:pt x="253141" y="30011"/>
                    </a:cubicBezTo>
                    <a:cubicBezTo>
                      <a:pt x="258132" y="28582"/>
                      <a:pt x="263124" y="27153"/>
                      <a:pt x="267402" y="25723"/>
                    </a:cubicBezTo>
                    <a:cubicBezTo>
                      <a:pt x="277385" y="22865"/>
                      <a:pt x="287368" y="20007"/>
                      <a:pt x="296638" y="17863"/>
                    </a:cubicBezTo>
                    <a:cubicBezTo>
                      <a:pt x="306621" y="15720"/>
                      <a:pt x="316605" y="13576"/>
                      <a:pt x="326588" y="11433"/>
                    </a:cubicBezTo>
                    <a:cubicBezTo>
                      <a:pt x="351545" y="6431"/>
                      <a:pt x="377929" y="3573"/>
                      <a:pt x="402886" y="1429"/>
                    </a:cubicBezTo>
                    <a:cubicBezTo>
                      <a:pt x="414296" y="714"/>
                      <a:pt x="424992" y="0"/>
                      <a:pt x="4349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DACCE-EC47-564B-3CC2-C5D3EB3825C3}"/>
              </a:ext>
            </a:extLst>
          </p:cNvPr>
          <p:cNvSpPr/>
          <p:nvPr/>
        </p:nvSpPr>
        <p:spPr>
          <a:xfrm>
            <a:off x="695313" y="1322914"/>
            <a:ext cx="1433364" cy="24159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Research Insights for k =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563C7E-8D67-F0F4-C024-F967D0AA4FC6}"/>
              </a:ext>
            </a:extLst>
          </p:cNvPr>
          <p:cNvSpPr/>
          <p:nvPr/>
        </p:nvSpPr>
        <p:spPr>
          <a:xfrm>
            <a:off x="6544246" y="1082040"/>
            <a:ext cx="1205376" cy="468574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100k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 </a:t>
            </a:r>
            <a:b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</a:b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entries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5C1A84-FFE2-1612-C6D8-3CDBFBDF7402}"/>
              </a:ext>
            </a:extLst>
          </p:cNvPr>
          <p:cNvSpPr/>
          <p:nvPr/>
        </p:nvSpPr>
        <p:spPr>
          <a:xfrm>
            <a:off x="4751389" y="1082040"/>
            <a:ext cx="1292224" cy="468574"/>
          </a:xfrm>
          <a:prstGeom prst="rect">
            <a:avLst/>
          </a:prstGeom>
          <a:solidFill>
            <a:sysClr val="window" lastClr="FFFFFF"/>
          </a:solidFill>
          <a:ln w="19050" cap="rnd" cmpd="sng" algn="ctr">
            <a:solidFill>
              <a:schemeClr val="accent3">
                <a:lumMod val="75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100k </a:t>
            </a:r>
            <a:b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</a:b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entries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/>
          <p:cNvCxnSpPr>
            <a:cxnSpLocks/>
            <a:stCxn id="172" idx="0"/>
          </p:cNvCxnSpPr>
          <p:nvPr/>
        </p:nvCxnSpPr>
        <p:spPr>
          <a:xfrm flipH="1" flipV="1">
            <a:off x="7140575" y="1550614"/>
            <a:ext cx="6360" cy="158611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26CF0A76-A7A3-9030-453D-8F3EE015CDAE}"/>
              </a:ext>
            </a:extLst>
          </p:cNvPr>
          <p:cNvCxnSpPr>
            <a:cxnSpLocks/>
          </p:cNvCxnSpPr>
          <p:nvPr/>
        </p:nvCxnSpPr>
        <p:spPr>
          <a:xfrm flipV="1">
            <a:off x="5470535" y="1569966"/>
            <a:ext cx="0" cy="129265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D9DA4084-45F9-467C-ECE2-55049BB3C00A}"/>
              </a:ext>
            </a:extLst>
          </p:cNvPr>
          <p:cNvCxnSpPr>
            <a:cxnSpLocks/>
          </p:cNvCxnSpPr>
          <p:nvPr/>
        </p:nvCxnSpPr>
        <p:spPr>
          <a:xfrm>
            <a:off x="4862513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372A42FB-5D00-115B-DCA1-08AF44E0AB8E}"/>
              </a:ext>
            </a:extLst>
          </p:cNvPr>
          <p:cNvCxnSpPr>
            <a:cxnSpLocks/>
          </p:cNvCxnSpPr>
          <p:nvPr/>
        </p:nvCxnSpPr>
        <p:spPr>
          <a:xfrm>
            <a:off x="3530601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83139088-10CB-DCFB-A15E-D0E05E7029AC}"/>
              </a:ext>
            </a:extLst>
          </p:cNvPr>
          <p:cNvCxnSpPr>
            <a:cxnSpLocks/>
          </p:cNvCxnSpPr>
          <p:nvPr/>
        </p:nvCxnSpPr>
        <p:spPr>
          <a:xfrm>
            <a:off x="2106613" y="1889071"/>
            <a:ext cx="608022" cy="0"/>
          </a:xfrm>
          <a:prstGeom prst="line">
            <a:avLst/>
          </a:prstGeom>
          <a:ln w="19050" cap="rnd">
            <a:solidFill>
              <a:schemeClr val="accent3">
                <a:lumMod val="75000"/>
              </a:schemeClr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F74624-7581-BC19-0E6A-EFF3956917F7}"/>
              </a:ext>
            </a:extLst>
          </p:cNvPr>
          <p:cNvSpPr/>
          <p:nvPr/>
        </p:nvSpPr>
        <p:spPr>
          <a:xfrm>
            <a:off x="399803" y="1019908"/>
            <a:ext cx="969496" cy="281353"/>
          </a:xfrm>
          <a:prstGeom prst="rect">
            <a:avLst/>
          </a:prstGeom>
          <a:solidFill>
            <a:srgbClr val="D9D9D9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D4B411-2E2A-B448-F672-8FC5C3654532}"/>
              </a:ext>
            </a:extLst>
          </p:cNvPr>
          <p:cNvSpPr/>
          <p:nvPr/>
        </p:nvSpPr>
        <p:spPr>
          <a:xfrm>
            <a:off x="1413766" y="1019908"/>
            <a:ext cx="969496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F04722-1052-6082-E43C-86F35FD868E4}"/>
              </a:ext>
            </a:extLst>
          </p:cNvPr>
          <p:cNvSpPr/>
          <p:nvPr/>
        </p:nvSpPr>
        <p:spPr>
          <a:xfrm>
            <a:off x="2437471" y="1019908"/>
            <a:ext cx="969496" cy="281353"/>
          </a:xfrm>
          <a:prstGeom prst="rect">
            <a:avLst/>
          </a:prstGeom>
          <a:solidFill>
            <a:srgbClr val="37354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694679-B4A0-129C-F500-B63990DFA2A9}"/>
              </a:ext>
            </a:extLst>
          </p:cNvPr>
          <p:cNvSpPr/>
          <p:nvPr/>
        </p:nvSpPr>
        <p:spPr>
          <a:xfrm>
            <a:off x="3456232" y="1019908"/>
            <a:ext cx="959897" cy="2813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57423-088B-F1BE-A357-310BE90E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0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ED1D-A1A7-4AF7-E907-DF602338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85CAB2C-7EA0-4DD3-DBCA-A67715B9D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85CAB2C-7EA0-4DD3-DBCA-A67715B9D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27AA2F76-55AC-084B-0427-D9EFC083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Advanced RAG + FT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CAEA5A-3644-C9AF-C69C-D46AA82D5455}"/>
              </a:ext>
            </a:extLst>
          </p:cNvPr>
          <p:cNvGrpSpPr/>
          <p:nvPr/>
        </p:nvGrpSpPr>
        <p:grpSpPr>
          <a:xfrm>
            <a:off x="399803" y="1019908"/>
            <a:ext cx="4016326" cy="281353"/>
            <a:chOff x="399803" y="1019908"/>
            <a:chExt cx="4016326" cy="2813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F4CD45-EBF0-B353-80D4-A0EA9A389945}"/>
                </a:ext>
              </a:extLst>
            </p:cNvPr>
            <p:cNvSpPr/>
            <p:nvPr/>
          </p:nvSpPr>
          <p:spPr>
            <a:xfrm>
              <a:off x="399803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Baseline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B76C2A-83D6-D46A-1A67-849474A6D360}"/>
                </a:ext>
              </a:extLst>
            </p:cNvPr>
            <p:cNvSpPr/>
            <p:nvPr/>
          </p:nvSpPr>
          <p:spPr>
            <a:xfrm>
              <a:off x="1413766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FT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067338-BBF0-C50F-97C0-93EA4ED410A8}"/>
                </a:ext>
              </a:extLst>
            </p:cNvPr>
            <p:cNvSpPr/>
            <p:nvPr/>
          </p:nvSpPr>
          <p:spPr>
            <a:xfrm>
              <a:off x="2437471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C7AA8B-BB8E-9E9C-CB6C-C5C1153E75F3}"/>
                </a:ext>
              </a:extLst>
            </p:cNvPr>
            <p:cNvSpPr/>
            <p:nvPr/>
          </p:nvSpPr>
          <p:spPr>
            <a:xfrm>
              <a:off x="3456232" y="1019908"/>
              <a:ext cx="959897" cy="281353"/>
            </a:xfrm>
            <a:prstGeom prst="rect">
              <a:avLst/>
            </a:prstGeom>
            <a:solidFill>
              <a:srgbClr val="37354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 + FT</a:t>
              </a:r>
            </a:p>
          </p:txBody>
        </p:sp>
      </p:grp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CB2FF72B-09C3-D939-EED7-01D81F18EBF6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7" name="AutoShape 154">
              <a:extLst>
                <a:ext uri="{FF2B5EF4-FFF2-40B4-BE49-F238E27FC236}">
                  <a16:creationId xmlns:a16="http://schemas.microsoft.com/office/drawing/2014/main" id="{547EF41D-BA73-1683-7F1D-643C44D33F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94405E58-5662-F696-DEB2-07CC65C73C18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9" name="Freeform 156">
                <a:extLst>
                  <a:ext uri="{FF2B5EF4-FFF2-40B4-BE49-F238E27FC236}">
                    <a16:creationId xmlns:a16="http://schemas.microsoft.com/office/drawing/2014/main" id="{082078C3-0260-5255-3C30-8E710606EE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7">
                <a:extLst>
                  <a:ext uri="{FF2B5EF4-FFF2-40B4-BE49-F238E27FC236}">
                    <a16:creationId xmlns:a16="http://schemas.microsoft.com/office/drawing/2014/main" id="{B7BA490A-47A7-6C87-8924-7854F86929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" name="Rectangle 15">
            <a:extLst>
              <a:ext uri="{FF2B5EF4-FFF2-40B4-BE49-F238E27FC236}">
                <a16:creationId xmlns:a16="http://schemas.microsoft.com/office/drawing/2014/main" id="{62B1C4DC-0126-F5D6-3584-DCD0C69AA5D1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2" name="Grafik 1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D3C47D34-985E-4982-0E9A-9EE51CECC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08" y="1414793"/>
            <a:ext cx="4513900" cy="3593185"/>
          </a:xfrm>
          <a:prstGeom prst="rect">
            <a:avLst/>
          </a:prstGeom>
        </p:spPr>
      </p:pic>
      <p:pic>
        <p:nvPicPr>
          <p:cNvPr id="3" name="Grafik 2" descr="Ein Bild, das Text, Schrift, weiß enthält.&#10;&#10;KI-generierte Inhalte können fehlerhaft sein.">
            <a:extLst>
              <a:ext uri="{FF2B5EF4-FFF2-40B4-BE49-F238E27FC236}">
                <a16:creationId xmlns:a16="http://schemas.microsoft.com/office/drawing/2014/main" id="{55DC7BB9-2A5E-82F2-84E0-95D040CAD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80" y="2860919"/>
            <a:ext cx="1870698" cy="462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DE9D-6204-265B-D20C-74301B70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9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001D-5CF1-1672-38CD-F7BBAA4B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EFA632F-158E-40E3-FC20-398E369E627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EFA632F-158E-40E3-FC20-398E369E62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FF97FDFF-933C-BD0A-E4E9-385B8F78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Advanced RAG + FT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D3F04F-794F-A357-259D-BDFB252B48D7}"/>
              </a:ext>
            </a:extLst>
          </p:cNvPr>
          <p:cNvGrpSpPr/>
          <p:nvPr/>
        </p:nvGrpSpPr>
        <p:grpSpPr>
          <a:xfrm>
            <a:off x="399803" y="1019908"/>
            <a:ext cx="4016326" cy="281353"/>
            <a:chOff x="399803" y="1019908"/>
            <a:chExt cx="4016326" cy="2813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58D1C4-C366-253C-BE27-F2C336E8DB69}"/>
                </a:ext>
              </a:extLst>
            </p:cNvPr>
            <p:cNvSpPr/>
            <p:nvPr/>
          </p:nvSpPr>
          <p:spPr>
            <a:xfrm>
              <a:off x="399803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Baseline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5F5E4B-8F60-4D1B-180C-F07F4E15EE8F}"/>
                </a:ext>
              </a:extLst>
            </p:cNvPr>
            <p:cNvSpPr/>
            <p:nvPr/>
          </p:nvSpPr>
          <p:spPr>
            <a:xfrm>
              <a:off x="1413766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FT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30804B-8875-A5CD-6419-ECD4F7DC423B}"/>
                </a:ext>
              </a:extLst>
            </p:cNvPr>
            <p:cNvSpPr/>
            <p:nvPr/>
          </p:nvSpPr>
          <p:spPr>
            <a:xfrm>
              <a:off x="2437471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39540-21EC-5EE7-FCD0-137C93213B6C}"/>
                </a:ext>
              </a:extLst>
            </p:cNvPr>
            <p:cNvSpPr/>
            <p:nvPr/>
          </p:nvSpPr>
          <p:spPr>
            <a:xfrm>
              <a:off x="3456232" y="1019908"/>
              <a:ext cx="959897" cy="281353"/>
            </a:xfrm>
            <a:prstGeom prst="rect">
              <a:avLst/>
            </a:prstGeom>
            <a:solidFill>
              <a:srgbClr val="37354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 + FT</a:t>
              </a:r>
            </a:p>
          </p:txBody>
        </p:sp>
      </p:grp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A6541189-374A-E574-1D03-AF02FE25405F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7" name="AutoShape 154">
              <a:extLst>
                <a:ext uri="{FF2B5EF4-FFF2-40B4-BE49-F238E27FC236}">
                  <a16:creationId xmlns:a16="http://schemas.microsoft.com/office/drawing/2014/main" id="{CCFA4AA8-BF09-6D89-62EA-5224CE6FD55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179362F3-2BED-8163-0E58-5EEBA082651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9" name="Freeform 156">
                <a:extLst>
                  <a:ext uri="{FF2B5EF4-FFF2-40B4-BE49-F238E27FC236}">
                    <a16:creationId xmlns:a16="http://schemas.microsoft.com/office/drawing/2014/main" id="{4E2733BA-2E6B-B749-D460-1200B2548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7">
                <a:extLst>
                  <a:ext uri="{FF2B5EF4-FFF2-40B4-BE49-F238E27FC236}">
                    <a16:creationId xmlns:a16="http://schemas.microsoft.com/office/drawing/2014/main" id="{FB111FA6-3CCA-F53D-8F7A-7FEB258138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" name="Rectangle 15">
            <a:extLst>
              <a:ext uri="{FF2B5EF4-FFF2-40B4-BE49-F238E27FC236}">
                <a16:creationId xmlns:a16="http://schemas.microsoft.com/office/drawing/2014/main" id="{A2C1CF59-5DAA-A6EF-69E8-0AED62EAAC4A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B9718B3-07E1-E251-7239-D6401EB0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527" y="1443710"/>
            <a:ext cx="1411653" cy="581269"/>
          </a:xfrm>
          <a:prstGeom prst="rect">
            <a:avLst/>
          </a:prstGeom>
        </p:spPr>
      </p:pic>
      <p:pic>
        <p:nvPicPr>
          <p:cNvPr id="28" name="Grafik 27" descr="Ein Bild, das Text, Quittung, Algebra enthält.&#10;&#10;KI-generierte Inhalte können fehlerhaft sein.">
            <a:extLst>
              <a:ext uri="{FF2B5EF4-FFF2-40B4-BE49-F238E27FC236}">
                <a16:creationId xmlns:a16="http://schemas.microsoft.com/office/drawing/2014/main" id="{8F3635D6-D68D-9296-184F-EA76F856D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837647"/>
            <a:ext cx="5301936" cy="1582385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8B1BB17B-4DE3-856F-B257-5C373C0DACDE}"/>
              </a:ext>
            </a:extLst>
          </p:cNvPr>
          <p:cNvSpPr/>
          <p:nvPr/>
        </p:nvSpPr>
        <p:spPr>
          <a:xfrm>
            <a:off x="2016610" y="2816455"/>
            <a:ext cx="5588735" cy="16764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9BA931E-0974-27CE-41CE-13198DAA7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6" y="1631171"/>
            <a:ext cx="1472201" cy="644282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21C9C-B936-E312-64AA-41A50EB2CABE}"/>
              </a:ext>
            </a:extLst>
          </p:cNvPr>
          <p:cNvSpPr txBox="1"/>
          <p:nvPr/>
        </p:nvSpPr>
        <p:spPr>
          <a:xfrm>
            <a:off x="2672280" y="1937492"/>
            <a:ext cx="6142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1" err="1">
                <a:solidFill>
                  <a:srgbClr val="000000"/>
                </a:solidFill>
              </a:rPr>
              <a:t>spaCy</a:t>
            </a:r>
            <a:r>
              <a:rPr lang="de-CH" sz="1400" b="1">
                <a:solidFill>
                  <a:srgbClr val="000000"/>
                </a:solidFill>
              </a:rPr>
              <a:t> </a:t>
            </a:r>
            <a:r>
              <a:rPr lang="de-CH" sz="1400" b="1" err="1">
                <a:solidFill>
                  <a:srgbClr val="000000"/>
                </a:solidFill>
              </a:rPr>
              <a:t>model</a:t>
            </a:r>
            <a:r>
              <a:rPr lang="de-CH" sz="1400">
                <a:solidFill>
                  <a:srgbClr val="000000"/>
                </a:solidFill>
                <a:latin typeface="-webkit-standard"/>
              </a:rPr>
              <a:t> </a:t>
            </a:r>
            <a:r>
              <a:rPr lang="de-CH" sz="1400" b="1" i="1">
                <a:solidFill>
                  <a:srgbClr val="000000"/>
                </a:solidFill>
              </a:rPr>
              <a:t>en_ner_bc5cdr_md</a:t>
            </a:r>
            <a:r>
              <a:rPr lang="de-CH" sz="1400" b="1" i="1">
                <a:solidFill>
                  <a:srgbClr val="000000"/>
                </a:solidFill>
                <a:latin typeface="-webkit-standard"/>
              </a:rPr>
              <a:t> </a:t>
            </a:r>
            <a:r>
              <a:rPr lang="de-CH" sz="1400" err="1">
                <a:solidFill>
                  <a:srgbClr val="000000"/>
                </a:solidFill>
                <a:latin typeface="-webkit-standard"/>
              </a:rPr>
              <a:t>for</a:t>
            </a:r>
            <a:r>
              <a:rPr lang="de-CH" sz="1400" b="1" i="1">
                <a:solidFill>
                  <a:srgbClr val="000000"/>
                </a:solidFill>
                <a:latin typeface="-webkit-standard"/>
              </a:rPr>
              <a:t> </a:t>
            </a:r>
            <a:r>
              <a:rPr lang="de-CH" sz="1400" b="1">
                <a:solidFill>
                  <a:srgbClr val="000000"/>
                </a:solidFill>
              </a:rPr>
              <a:t>NER </a:t>
            </a:r>
            <a:r>
              <a:rPr lang="de-CH" sz="1400">
                <a:solidFill>
                  <a:srgbClr val="000000"/>
                </a:solidFill>
                <a:latin typeface="-webkit-standard"/>
              </a:rPr>
              <a:t>on a </a:t>
            </a:r>
            <a:r>
              <a:rPr lang="de-CH" sz="1400" err="1">
                <a:solidFill>
                  <a:srgbClr val="000000"/>
                </a:solidFill>
                <a:latin typeface="-webkit-standard"/>
              </a:rPr>
              <a:t>biomedical</a:t>
            </a:r>
            <a:r>
              <a:rPr lang="de-CH" sz="1400">
                <a:solidFill>
                  <a:srgbClr val="000000"/>
                </a:solidFill>
                <a:latin typeface="-webkit-standard"/>
              </a:rPr>
              <a:t> </a:t>
            </a:r>
            <a:r>
              <a:rPr lang="de-CH" sz="1400" err="1">
                <a:solidFill>
                  <a:srgbClr val="000000"/>
                </a:solidFill>
                <a:latin typeface="-webkit-standard"/>
              </a:rPr>
              <a:t>dataset</a:t>
            </a:r>
            <a:endParaRPr lang="de-CH" sz="1400">
              <a:solidFill>
                <a:srgbClr val="000000"/>
              </a:solidFill>
              <a:latin typeface="-webkit-standard"/>
            </a:endParaRPr>
          </a:p>
          <a:p>
            <a:r>
              <a:rPr lang="de-CH" sz="1400">
                <a:solidFill>
                  <a:srgbClr val="000000"/>
                </a:solidFill>
                <a:latin typeface="-webkit-standard"/>
              </a:rPr>
              <a:t>       ['DISEASE', 'MEDICAL_CONDITION’, ‘SYMPTOM’, …]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69F93C-A421-933D-ADA2-6C4175E0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5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0678" y="0"/>
            <a:ext cx="0" cy="5143500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0139" y="2508110"/>
            <a:ext cx="1955800" cy="831850"/>
          </a:xfrm>
        </p:spPr>
        <p:txBody>
          <a:bodyPr vert="horz"/>
          <a:lstStyle/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D3991-C9CA-FA54-6B2B-485257A0A82D}"/>
              </a:ext>
            </a:extLst>
          </p:cNvPr>
          <p:cNvGrpSpPr/>
          <p:nvPr/>
        </p:nvGrpSpPr>
        <p:grpSpPr>
          <a:xfrm>
            <a:off x="3438084" y="311110"/>
            <a:ext cx="544623" cy="544623"/>
            <a:chOff x="3438084" y="325567"/>
            <a:chExt cx="544623" cy="544623"/>
          </a:xfrm>
        </p:grpSpPr>
        <p:sp>
          <p:nvSpPr>
            <p:cNvPr id="74" name="Oval 73"/>
            <p:cNvSpPr/>
            <p:nvPr/>
          </p:nvSpPr>
          <p:spPr>
            <a:xfrm>
              <a:off x="3438084" y="325567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483599" y="370798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245291" y="399984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Introduction</a:t>
            </a:r>
            <a:r>
              <a:rPr lang="en-US">
                <a:solidFill>
                  <a:schemeClr val="tx1"/>
                </a:solidFill>
              </a:rPr>
              <a:t> of the </a:t>
            </a:r>
            <a:r>
              <a:rPr lang="en-US" err="1">
                <a:solidFill>
                  <a:schemeClr val="tx1"/>
                </a:solidFill>
              </a:rPr>
              <a:t>ClinIQ</a:t>
            </a:r>
            <a:r>
              <a:rPr lang="en-US">
                <a:solidFill>
                  <a:schemeClr val="tx1"/>
                </a:solidFill>
              </a:rPr>
              <a:t> challenge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E5B1F-F37A-625F-F7BB-D0B64813EC5F}"/>
              </a:ext>
            </a:extLst>
          </p:cNvPr>
          <p:cNvGrpSpPr/>
          <p:nvPr/>
        </p:nvGrpSpPr>
        <p:grpSpPr>
          <a:xfrm>
            <a:off x="3438084" y="904503"/>
            <a:ext cx="544623" cy="544623"/>
            <a:chOff x="3438084" y="1062960"/>
            <a:chExt cx="544623" cy="5446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4CB8E2-0A77-905F-108C-90BA00962247}"/>
                </a:ext>
              </a:extLst>
            </p:cNvPr>
            <p:cNvSpPr/>
            <p:nvPr/>
          </p:nvSpPr>
          <p:spPr>
            <a:xfrm>
              <a:off x="3438084" y="1062960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9FA8B2-32F1-9396-9160-395085A2AC1D}"/>
                </a:ext>
              </a:extLst>
            </p:cNvPr>
            <p:cNvSpPr/>
            <p:nvPr/>
          </p:nvSpPr>
          <p:spPr>
            <a:xfrm>
              <a:off x="3483599" y="1108191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FE064-0DB9-E447-4C0B-00C572AB37AA}"/>
              </a:ext>
            </a:extLst>
          </p:cNvPr>
          <p:cNvSpPr/>
          <p:nvPr/>
        </p:nvSpPr>
        <p:spPr>
          <a:xfrm>
            <a:off x="4245291" y="993377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approach </a:t>
            </a:r>
            <a:r>
              <a:rPr lang="en-US">
                <a:solidFill>
                  <a:schemeClr val="tx1"/>
                </a:solidFill>
              </a:rPr>
              <a:t>to solve the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8A84-7CC8-D72C-DC3F-DC151E737190}"/>
              </a:ext>
            </a:extLst>
          </p:cNvPr>
          <p:cNvGrpSpPr/>
          <p:nvPr/>
        </p:nvGrpSpPr>
        <p:grpSpPr>
          <a:xfrm>
            <a:off x="3438084" y="1497896"/>
            <a:ext cx="544623" cy="544623"/>
            <a:chOff x="3438084" y="1800353"/>
            <a:chExt cx="544623" cy="5446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1F0993-3BCF-28F8-4917-672D3EC5C3E5}"/>
                </a:ext>
              </a:extLst>
            </p:cNvPr>
            <p:cNvSpPr/>
            <p:nvPr/>
          </p:nvSpPr>
          <p:spPr>
            <a:xfrm>
              <a:off x="3438084" y="1800353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7349FB-F432-89F2-13C2-56FA27882AD0}"/>
                </a:ext>
              </a:extLst>
            </p:cNvPr>
            <p:cNvSpPr/>
            <p:nvPr/>
          </p:nvSpPr>
          <p:spPr>
            <a:xfrm>
              <a:off x="3483599" y="1845584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385F-2160-242A-1208-92140BD1707D}"/>
              </a:ext>
            </a:extLst>
          </p:cNvPr>
          <p:cNvSpPr/>
          <p:nvPr/>
        </p:nvSpPr>
        <p:spPr>
          <a:xfrm>
            <a:off x="4245291" y="158677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Data gathered </a:t>
            </a:r>
            <a:r>
              <a:rPr lang="en-US">
                <a:solidFill>
                  <a:schemeClr val="tx1"/>
                </a:solidFill>
              </a:rPr>
              <a:t>for training and testing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7C6-33A5-073F-6539-872C2582613E}"/>
              </a:ext>
            </a:extLst>
          </p:cNvPr>
          <p:cNvGrpSpPr/>
          <p:nvPr/>
        </p:nvGrpSpPr>
        <p:grpSpPr>
          <a:xfrm>
            <a:off x="3438084" y="2091289"/>
            <a:ext cx="544623" cy="544623"/>
            <a:chOff x="3438084" y="2537746"/>
            <a:chExt cx="544623" cy="5446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6168-6C5A-9CAC-9176-DE6A81F8920C}"/>
                </a:ext>
              </a:extLst>
            </p:cNvPr>
            <p:cNvSpPr/>
            <p:nvPr/>
          </p:nvSpPr>
          <p:spPr>
            <a:xfrm>
              <a:off x="3438084" y="2537746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91D698-415C-1E4F-6CB2-CF5CE3838B80}"/>
                </a:ext>
              </a:extLst>
            </p:cNvPr>
            <p:cNvSpPr/>
            <p:nvPr/>
          </p:nvSpPr>
          <p:spPr>
            <a:xfrm>
              <a:off x="3483599" y="2582977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103044-694B-2F05-A3B6-074A236056D5}"/>
              </a:ext>
            </a:extLst>
          </p:cNvPr>
          <p:cNvSpPr/>
          <p:nvPr/>
        </p:nvSpPr>
        <p:spPr>
          <a:xfrm>
            <a:off x="4245291" y="2180163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Scores leveraged </a:t>
            </a:r>
            <a:r>
              <a:rPr lang="en-US">
                <a:solidFill>
                  <a:schemeClr val="tx1"/>
                </a:solidFill>
              </a:rPr>
              <a:t>for evaluation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012062-E60B-E222-4CB1-B2DAB324B315}"/>
              </a:ext>
            </a:extLst>
          </p:cNvPr>
          <p:cNvGrpSpPr/>
          <p:nvPr/>
        </p:nvGrpSpPr>
        <p:grpSpPr>
          <a:xfrm>
            <a:off x="3438084" y="2684683"/>
            <a:ext cx="544623" cy="544623"/>
            <a:chOff x="3438084" y="3275139"/>
            <a:chExt cx="544623" cy="5446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6E7CC-CBC1-DC4C-0E4F-24F1EC79829D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EE3310-2005-F48C-63F9-F3C785DFD460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3408B-D80D-C4A7-3DA3-799A96F6CD9C}"/>
              </a:ext>
            </a:extLst>
          </p:cNvPr>
          <p:cNvSpPr/>
          <p:nvPr/>
        </p:nvSpPr>
        <p:spPr>
          <a:xfrm>
            <a:off x="4245291" y="2773556"/>
            <a:ext cx="441053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Models + Results</a:t>
            </a:r>
            <a:r>
              <a:rPr lang="en-US">
                <a:solidFill>
                  <a:schemeClr val="tx1"/>
                </a:solidFill>
              </a:rPr>
              <a:t> for our different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668BE-9CD9-ACE9-A416-FD233006B3E5}"/>
              </a:ext>
            </a:extLst>
          </p:cNvPr>
          <p:cNvSpPr/>
          <p:nvPr/>
        </p:nvSpPr>
        <p:spPr>
          <a:xfrm>
            <a:off x="4487595" y="3100166"/>
            <a:ext cx="4353950" cy="94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Baseline </a:t>
            </a:r>
            <a:br>
              <a:rPr lang="en-US" sz="1400" b="1">
                <a:solidFill>
                  <a:schemeClr val="accent1"/>
                </a:solidFill>
              </a:rPr>
            </a:br>
            <a:r>
              <a:rPr lang="en-US" sz="1400" b="1">
                <a:solidFill>
                  <a:schemeClr val="accent1"/>
                </a:solidFill>
              </a:rPr>
              <a:t>Fine-Tuning (FT)</a:t>
            </a:r>
          </a:p>
          <a:p>
            <a:r>
              <a:rPr lang="en-US" sz="1400" b="1">
                <a:solidFill>
                  <a:schemeClr val="accent1"/>
                </a:solidFill>
              </a:rPr>
              <a:t>Retrieval Augmented Generation (RAG)</a:t>
            </a:r>
          </a:p>
          <a:p>
            <a:r>
              <a:rPr lang="en-US" sz="1400" b="1">
                <a:solidFill>
                  <a:schemeClr val="accent1"/>
                </a:solidFill>
              </a:rPr>
              <a:t>FT + RAG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0495C-54F3-42E8-CD55-BB47A35249F3}"/>
              </a:ext>
            </a:extLst>
          </p:cNvPr>
          <p:cNvGrpSpPr/>
          <p:nvPr/>
        </p:nvGrpSpPr>
        <p:grpSpPr>
          <a:xfrm>
            <a:off x="3438084" y="4078677"/>
            <a:ext cx="544623" cy="544623"/>
            <a:chOff x="3438084" y="3275139"/>
            <a:chExt cx="544623" cy="5446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B2E56-6C77-5B44-4C3B-554B5FA274CE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4BDBA0-F8A0-E21E-1E08-44210B320C36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2D0F0-5BF7-8120-1B13-96A88A07767D}"/>
              </a:ext>
            </a:extLst>
          </p:cNvPr>
          <p:cNvSpPr/>
          <p:nvPr/>
        </p:nvSpPr>
        <p:spPr>
          <a:xfrm>
            <a:off x="4245291" y="416755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Final remarks </a:t>
            </a:r>
            <a:r>
              <a:rPr lang="en-US">
                <a:solidFill>
                  <a:schemeClr val="tx1"/>
                </a:solidFill>
              </a:rPr>
              <a:t>and 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71F77-9F2C-5D3C-53E3-20D1C7E9E0E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66197"/>
            <a:ext cx="306910" cy="306910"/>
            <a:chOff x="1854516" y="3868738"/>
            <a:chExt cx="269875" cy="269875"/>
          </a:xfrm>
        </p:grpSpPr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F1132257-2269-DD38-1B66-318C2EC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BCD64FC-47CF-F1A6-E967-0CC725F8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Textfeld 1">
            <a:extLst>
              <a:ext uri="{FF2B5EF4-FFF2-40B4-BE49-F238E27FC236}">
                <a16:creationId xmlns:a16="http://schemas.microsoft.com/office/drawing/2014/main" id="{562223D7-1004-444E-AA87-5EDC796D97B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200" y="1015200"/>
            <a:ext cx="2743200" cy="240066"/>
          </a:xfrm>
          <a:prstGeom prst="rect">
            <a:avLst/>
          </a:prstGeom>
          <a:pattFill>
            <a:fgClr>
              <a:srgbClr val="FFFF00"/>
            </a:fgClr>
            <a:bgClr>
              <a:srgbClr val="FFFF00"/>
            </a:bgClr>
          </a:pattFill>
          <a:ln w="9525" cap="rnd">
            <a:solidFill>
              <a:srgbClr val="575757"/>
            </a:solidFill>
            <a:prstDash val="solid"/>
          </a:ln>
          <a:effectLst>
            <a:outerShdw dist="35560" dir="3498616" rotWithShape="0">
              <a:scrgbClr r="0" g="0" b="0"/>
            </a:outerShdw>
          </a:effectLst>
        </p:spPr>
        <p:txBody>
          <a:bodyPr vert="horz" wrap="square" lIns="36576" tIns="36576" rIns="36576" bIns="36576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@Adria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bild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ersetzen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</p:txBody>
      </p:sp>
      <p:pic>
        <p:nvPicPr>
          <p:cNvPr id="40" name="Picture 34" descr="Ein Bild, das Person, Im Haus, Büroausstattung, Kleidung enthält.&#10;&#10;KI-generierte Inhalte können fehlerhaft sein.">
            <a:extLst>
              <a:ext uri="{FF2B5EF4-FFF2-40B4-BE49-F238E27FC236}">
                <a16:creationId xmlns:a16="http://schemas.microsoft.com/office/drawing/2014/main" id="{DFDCB555-C023-B1E9-0359-F8AC953CE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12500" r="31760" b="12500"/>
          <a:stretch/>
        </p:blipFill>
        <p:spPr>
          <a:xfrm>
            <a:off x="-13003" y="595"/>
            <a:ext cx="3037894" cy="5143500"/>
          </a:xfrm>
          <a:prstGeom prst="rect">
            <a:avLst/>
          </a:prstGeom>
        </p:spPr>
      </p:pic>
      <p:sp>
        <p:nvSpPr>
          <p:cNvPr id="38" name="Rectangle 19">
            <a:extLst>
              <a:ext uri="{FF2B5EF4-FFF2-40B4-BE49-F238E27FC236}">
                <a16:creationId xmlns:a16="http://schemas.microsoft.com/office/drawing/2014/main" id="{BF88057D-826F-6067-DB5D-24A47725D1AF}"/>
              </a:ext>
            </a:extLst>
          </p:cNvPr>
          <p:cNvSpPr/>
          <p:nvPr/>
        </p:nvSpPr>
        <p:spPr>
          <a:xfrm>
            <a:off x="-22528" y="0"/>
            <a:ext cx="3037894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C6BBF37-D21D-2532-5170-3A1F29E39053}"/>
              </a:ext>
            </a:extLst>
          </p:cNvPr>
          <p:cNvSpPr txBox="1">
            <a:spLocks/>
          </p:cNvSpPr>
          <p:nvPr/>
        </p:nvSpPr>
        <p:spPr>
          <a:xfrm>
            <a:off x="582539" y="26605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693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8DB9E-2EC1-8B39-51AE-F63BE8DB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34480F-422B-73D8-ED48-1E92EB50BD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834480F-422B-73D8-ED48-1E92EB50BD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5D6E2E8-0A02-4D0A-037E-CAF1DABE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Advanced RAG + FT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421B10-CF2E-6386-867E-D13859C5F0C8}"/>
              </a:ext>
            </a:extLst>
          </p:cNvPr>
          <p:cNvGrpSpPr/>
          <p:nvPr/>
        </p:nvGrpSpPr>
        <p:grpSpPr>
          <a:xfrm>
            <a:off x="399803" y="1019908"/>
            <a:ext cx="4016326" cy="281353"/>
            <a:chOff x="399803" y="1019908"/>
            <a:chExt cx="4016326" cy="2813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6C4032-92CE-921A-E144-57B6D5429678}"/>
                </a:ext>
              </a:extLst>
            </p:cNvPr>
            <p:cNvSpPr/>
            <p:nvPr/>
          </p:nvSpPr>
          <p:spPr>
            <a:xfrm>
              <a:off x="399803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Baseline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83DF14-1B82-AE71-24AE-E65F7FE4C471}"/>
                </a:ext>
              </a:extLst>
            </p:cNvPr>
            <p:cNvSpPr/>
            <p:nvPr/>
          </p:nvSpPr>
          <p:spPr>
            <a:xfrm>
              <a:off x="1413766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FT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FDCB23-6C4B-EFAC-EE00-7C84F3896E6F}"/>
                </a:ext>
              </a:extLst>
            </p:cNvPr>
            <p:cNvSpPr/>
            <p:nvPr/>
          </p:nvSpPr>
          <p:spPr>
            <a:xfrm>
              <a:off x="2437471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E4D1163-0389-E41C-F885-B5266F491D83}"/>
                </a:ext>
              </a:extLst>
            </p:cNvPr>
            <p:cNvSpPr/>
            <p:nvPr/>
          </p:nvSpPr>
          <p:spPr>
            <a:xfrm>
              <a:off x="3456232" y="1019908"/>
              <a:ext cx="959897" cy="281353"/>
            </a:xfrm>
            <a:prstGeom prst="rect">
              <a:avLst/>
            </a:prstGeom>
            <a:solidFill>
              <a:srgbClr val="37354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 + FT</a:t>
              </a:r>
            </a:p>
          </p:txBody>
        </p:sp>
      </p:grpSp>
      <p:grpSp>
        <p:nvGrpSpPr>
          <p:cNvPr id="9" name="bcgIcons_Neural Networks">
            <a:extLst>
              <a:ext uri="{FF2B5EF4-FFF2-40B4-BE49-F238E27FC236}">
                <a16:creationId xmlns:a16="http://schemas.microsoft.com/office/drawing/2014/main" id="{00730817-285B-6DD3-B42D-27B6F1888B88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9059"/>
            <a:chOff x="5273039" y="2304493"/>
            <a:chExt cx="1643752" cy="1645921"/>
          </a:xfrm>
        </p:grpSpPr>
        <p:sp>
          <p:nvSpPr>
            <p:cNvPr id="17" name="AutoShape 154">
              <a:extLst>
                <a:ext uri="{FF2B5EF4-FFF2-40B4-BE49-F238E27FC236}">
                  <a16:creationId xmlns:a16="http://schemas.microsoft.com/office/drawing/2014/main" id="{C0D36861-BDE8-7D45-DE18-862E66B35A2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039" y="2304493"/>
              <a:ext cx="1643752" cy="164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3BD56A7A-320E-C8E4-B416-4BD1E6A78DBC}"/>
                </a:ext>
              </a:extLst>
            </p:cNvPr>
            <p:cNvGrpSpPr/>
            <p:nvPr/>
          </p:nvGrpSpPr>
          <p:grpSpPr>
            <a:xfrm>
              <a:off x="5520252" y="2525684"/>
              <a:ext cx="1268596" cy="1203539"/>
              <a:chOff x="4730432" y="3800475"/>
              <a:chExt cx="928688" cy="881063"/>
            </a:xfrm>
          </p:grpSpPr>
          <p:sp>
            <p:nvSpPr>
              <p:cNvPr id="19" name="Freeform 156">
                <a:extLst>
                  <a:ext uri="{FF2B5EF4-FFF2-40B4-BE49-F238E27FC236}">
                    <a16:creationId xmlns:a16="http://schemas.microsoft.com/office/drawing/2014/main" id="{AB8C40B7-D2BD-8E6B-B8C1-5F9B51C64D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9007" y="3856038"/>
                <a:ext cx="809625" cy="769938"/>
              </a:xfrm>
              <a:custGeom>
                <a:avLst/>
                <a:gdLst>
                  <a:gd name="T0" fmla="*/ 138 w 1552"/>
                  <a:gd name="T1" fmla="*/ 512 h 1474"/>
                  <a:gd name="T2" fmla="*/ 448 w 1552"/>
                  <a:gd name="T3" fmla="*/ 707 h 1474"/>
                  <a:gd name="T4" fmla="*/ 0 w 1552"/>
                  <a:gd name="T5" fmla="*/ 1111 h 1474"/>
                  <a:gd name="T6" fmla="*/ 22 w 1552"/>
                  <a:gd name="T7" fmla="*/ 1385 h 1474"/>
                  <a:gd name="T8" fmla="*/ 44 w 1552"/>
                  <a:gd name="T9" fmla="*/ 1111 h 1474"/>
                  <a:gd name="T10" fmla="*/ 0 w 1552"/>
                  <a:gd name="T11" fmla="*/ 1111 h 1474"/>
                  <a:gd name="T12" fmla="*/ 991 w 1552"/>
                  <a:gd name="T13" fmla="*/ 512 h 1474"/>
                  <a:gd name="T14" fmla="*/ 681 w 1552"/>
                  <a:gd name="T15" fmla="*/ 707 h 1474"/>
                  <a:gd name="T16" fmla="*/ 138 w 1552"/>
                  <a:gd name="T17" fmla="*/ 963 h 1474"/>
                  <a:gd name="T18" fmla="*/ 448 w 1552"/>
                  <a:gd name="T19" fmla="*/ 768 h 1474"/>
                  <a:gd name="T20" fmla="*/ 138 w 1552"/>
                  <a:gd name="T21" fmla="*/ 963 h 1474"/>
                  <a:gd name="T22" fmla="*/ 138 w 1552"/>
                  <a:gd name="T23" fmla="*/ 451 h 1474"/>
                  <a:gd name="T24" fmla="*/ 478 w 1552"/>
                  <a:gd name="T25" fmla="*/ 654 h 1474"/>
                  <a:gd name="T26" fmla="*/ 326 w 1552"/>
                  <a:gd name="T27" fmla="*/ 362 h 1474"/>
                  <a:gd name="T28" fmla="*/ 448 w 1552"/>
                  <a:gd name="T29" fmla="*/ 256 h 1474"/>
                  <a:gd name="T30" fmla="*/ 108 w 1552"/>
                  <a:gd name="T31" fmla="*/ 54 h 1474"/>
                  <a:gd name="T32" fmla="*/ 260 w 1552"/>
                  <a:gd name="T33" fmla="*/ 345 h 1474"/>
                  <a:gd name="T34" fmla="*/ 286 w 1552"/>
                  <a:gd name="T35" fmla="*/ 1093 h 1474"/>
                  <a:gd name="T36" fmla="*/ 120 w 1552"/>
                  <a:gd name="T37" fmla="*/ 1063 h 1474"/>
                  <a:gd name="T38" fmla="*/ 72 w 1552"/>
                  <a:gd name="T39" fmla="*/ 1396 h 1474"/>
                  <a:gd name="T40" fmla="*/ 301 w 1552"/>
                  <a:gd name="T41" fmla="*/ 1149 h 1474"/>
                  <a:gd name="T42" fmla="*/ 467 w 1552"/>
                  <a:gd name="T43" fmla="*/ 1179 h 1474"/>
                  <a:gd name="T44" fmla="*/ 514 w 1552"/>
                  <a:gd name="T45" fmla="*/ 846 h 1474"/>
                  <a:gd name="T46" fmla="*/ 286 w 1552"/>
                  <a:gd name="T47" fmla="*/ 1093 h 1474"/>
                  <a:gd name="T48" fmla="*/ 684 w 1552"/>
                  <a:gd name="T49" fmla="*/ 737 h 1474"/>
                  <a:gd name="T50" fmla="*/ 1532 w 1552"/>
                  <a:gd name="T51" fmla="*/ 759 h 1474"/>
                  <a:gd name="T52" fmla="*/ 1532 w 1552"/>
                  <a:gd name="T53" fmla="*/ 715 h 1474"/>
                  <a:gd name="T54" fmla="*/ 1010 w 1552"/>
                  <a:gd name="T55" fmla="*/ 923 h 1474"/>
                  <a:gd name="T56" fmla="*/ 662 w 1552"/>
                  <a:gd name="T57" fmla="*/ 807 h 1474"/>
                  <a:gd name="T58" fmla="*/ 1010 w 1552"/>
                  <a:gd name="T59" fmla="*/ 923 h 1474"/>
                  <a:gd name="T60" fmla="*/ 681 w 1552"/>
                  <a:gd name="T61" fmla="*/ 1219 h 1474"/>
                  <a:gd name="T62" fmla="*/ 991 w 1552"/>
                  <a:gd name="T63" fmla="*/ 1024 h 1474"/>
                  <a:gd name="T64" fmla="*/ 120 w 1552"/>
                  <a:gd name="T65" fmla="*/ 1434 h 1474"/>
                  <a:gd name="T66" fmla="*/ 467 w 1552"/>
                  <a:gd name="T67" fmla="*/ 1319 h 1474"/>
                  <a:gd name="T68" fmla="*/ 120 w 1552"/>
                  <a:gd name="T69" fmla="*/ 1434 h 1474"/>
                  <a:gd name="T70" fmla="*/ 1204 w 1552"/>
                  <a:gd name="T71" fmla="*/ 923 h 1474"/>
                  <a:gd name="T72" fmla="*/ 1552 w 1552"/>
                  <a:gd name="T73" fmla="*/ 807 h 1474"/>
                  <a:gd name="T74" fmla="*/ 0 w 1552"/>
                  <a:gd name="T75" fmla="*/ 599 h 1474"/>
                  <a:gd name="T76" fmla="*/ 22 w 1552"/>
                  <a:gd name="T77" fmla="*/ 873 h 1474"/>
                  <a:gd name="T78" fmla="*/ 44 w 1552"/>
                  <a:gd name="T79" fmla="*/ 599 h 1474"/>
                  <a:gd name="T80" fmla="*/ 0 w 1552"/>
                  <a:gd name="T81" fmla="*/ 599 h 1474"/>
                  <a:gd name="T82" fmla="*/ 0 w 1552"/>
                  <a:gd name="T83" fmla="*/ 364 h 1474"/>
                  <a:gd name="T84" fmla="*/ 44 w 1552"/>
                  <a:gd name="T85" fmla="*/ 364 h 1474"/>
                  <a:gd name="T86" fmla="*/ 22 w 1552"/>
                  <a:gd name="T87" fmla="*/ 90 h 1474"/>
                  <a:gd name="T88" fmla="*/ 467 w 1552"/>
                  <a:gd name="T89" fmla="*/ 155 h 1474"/>
                  <a:gd name="T90" fmla="*/ 119 w 1552"/>
                  <a:gd name="T91" fmla="*/ 40 h 1474"/>
                  <a:gd name="T92" fmla="*/ 467 w 1552"/>
                  <a:gd name="T93" fmla="*/ 155 h 1474"/>
                  <a:gd name="T94" fmla="*/ 1223 w 1552"/>
                  <a:gd name="T95" fmla="*/ 512 h 1474"/>
                  <a:gd name="T96" fmla="*/ 1534 w 1552"/>
                  <a:gd name="T97" fmla="*/ 707 h 1474"/>
                  <a:gd name="T98" fmla="*/ 1010 w 1552"/>
                  <a:gd name="T99" fmla="*/ 411 h 1474"/>
                  <a:gd name="T100" fmla="*/ 662 w 1552"/>
                  <a:gd name="T101" fmla="*/ 296 h 1474"/>
                  <a:gd name="T102" fmla="*/ 1010 w 1552"/>
                  <a:gd name="T103" fmla="*/ 411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2" h="1474">
                    <a:moveTo>
                      <a:pt x="467" y="667"/>
                    </a:move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35" y="526"/>
                      <a:pt x="128" y="540"/>
                      <a:pt x="120" y="552"/>
                    </a:cubicBezTo>
                    <a:cubicBezTo>
                      <a:pt x="448" y="707"/>
                      <a:pt x="448" y="707"/>
                      <a:pt x="448" y="707"/>
                    </a:cubicBezTo>
                    <a:cubicBezTo>
                      <a:pt x="452" y="692"/>
                      <a:pt x="459" y="679"/>
                      <a:pt x="467" y="667"/>
                    </a:cubicBezTo>
                    <a:close/>
                    <a:moveTo>
                      <a:pt x="0" y="1111"/>
                    </a:moveTo>
                    <a:cubicBezTo>
                      <a:pt x="0" y="1387"/>
                      <a:pt x="0" y="1387"/>
                      <a:pt x="0" y="1387"/>
                    </a:cubicBezTo>
                    <a:cubicBezTo>
                      <a:pt x="8" y="1385"/>
                      <a:pt x="15" y="1385"/>
                      <a:pt x="22" y="1385"/>
                    </a:cubicBezTo>
                    <a:cubicBezTo>
                      <a:pt x="30" y="1385"/>
                      <a:pt x="37" y="1385"/>
                      <a:pt x="44" y="1387"/>
                    </a:cubicBezTo>
                    <a:cubicBezTo>
                      <a:pt x="44" y="1111"/>
                      <a:pt x="44" y="1111"/>
                      <a:pt x="44" y="1111"/>
                    </a:cubicBezTo>
                    <a:cubicBezTo>
                      <a:pt x="37" y="1112"/>
                      <a:pt x="30" y="1113"/>
                      <a:pt x="22" y="1113"/>
                    </a:cubicBezTo>
                    <a:cubicBezTo>
                      <a:pt x="15" y="1113"/>
                      <a:pt x="8" y="1112"/>
                      <a:pt x="0" y="1111"/>
                    </a:cubicBezTo>
                    <a:close/>
                    <a:moveTo>
                      <a:pt x="1010" y="552"/>
                    </a:moveTo>
                    <a:cubicBezTo>
                      <a:pt x="1001" y="540"/>
                      <a:pt x="995" y="526"/>
                      <a:pt x="991" y="512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70" y="679"/>
                      <a:pt x="677" y="692"/>
                      <a:pt x="681" y="707"/>
                    </a:cubicBezTo>
                    <a:lnTo>
                      <a:pt x="1010" y="552"/>
                    </a:lnTo>
                    <a:close/>
                    <a:moveTo>
                      <a:pt x="138" y="963"/>
                    </a:moveTo>
                    <a:cubicBezTo>
                      <a:pt x="467" y="808"/>
                      <a:pt x="467" y="808"/>
                      <a:pt x="467" y="808"/>
                    </a:cubicBezTo>
                    <a:cubicBezTo>
                      <a:pt x="459" y="796"/>
                      <a:pt x="452" y="782"/>
                      <a:pt x="448" y="768"/>
                    </a:cubicBezTo>
                    <a:cubicBezTo>
                      <a:pt x="120" y="923"/>
                      <a:pt x="120" y="923"/>
                      <a:pt x="120" y="923"/>
                    </a:cubicBezTo>
                    <a:cubicBezTo>
                      <a:pt x="128" y="935"/>
                      <a:pt x="135" y="948"/>
                      <a:pt x="138" y="963"/>
                    </a:cubicBezTo>
                    <a:close/>
                    <a:moveTo>
                      <a:pt x="120" y="411"/>
                    </a:moveTo>
                    <a:cubicBezTo>
                      <a:pt x="128" y="423"/>
                      <a:pt x="135" y="437"/>
                      <a:pt x="138" y="451"/>
                    </a:cubicBezTo>
                    <a:cubicBezTo>
                      <a:pt x="286" y="382"/>
                      <a:pt x="286" y="382"/>
                      <a:pt x="286" y="382"/>
                    </a:cubicBezTo>
                    <a:cubicBezTo>
                      <a:pt x="478" y="654"/>
                      <a:pt x="478" y="654"/>
                      <a:pt x="478" y="654"/>
                    </a:cubicBezTo>
                    <a:cubicBezTo>
                      <a:pt x="489" y="643"/>
                      <a:pt x="501" y="635"/>
                      <a:pt x="514" y="628"/>
                    </a:cubicBezTo>
                    <a:cubicBezTo>
                      <a:pt x="326" y="362"/>
                      <a:pt x="326" y="362"/>
                      <a:pt x="326" y="362"/>
                    </a:cubicBezTo>
                    <a:cubicBezTo>
                      <a:pt x="467" y="296"/>
                      <a:pt x="467" y="296"/>
                      <a:pt x="467" y="296"/>
                    </a:cubicBezTo>
                    <a:cubicBezTo>
                      <a:pt x="459" y="284"/>
                      <a:pt x="452" y="271"/>
                      <a:pt x="448" y="256"/>
                    </a:cubicBezTo>
                    <a:cubicBezTo>
                      <a:pt x="301" y="326"/>
                      <a:pt x="301" y="326"/>
                      <a:pt x="301" y="32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98" y="64"/>
                      <a:pt x="85" y="73"/>
                      <a:pt x="72" y="79"/>
                    </a:cubicBezTo>
                    <a:cubicBezTo>
                      <a:pt x="260" y="345"/>
                      <a:pt x="260" y="345"/>
                      <a:pt x="260" y="345"/>
                    </a:cubicBezTo>
                    <a:lnTo>
                      <a:pt x="120" y="411"/>
                    </a:lnTo>
                    <a:close/>
                    <a:moveTo>
                      <a:pt x="286" y="1093"/>
                    </a:moveTo>
                    <a:cubicBezTo>
                      <a:pt x="138" y="1024"/>
                      <a:pt x="138" y="1024"/>
                      <a:pt x="138" y="1024"/>
                    </a:cubicBezTo>
                    <a:cubicBezTo>
                      <a:pt x="135" y="1038"/>
                      <a:pt x="128" y="1051"/>
                      <a:pt x="120" y="1063"/>
                    </a:cubicBezTo>
                    <a:cubicBezTo>
                      <a:pt x="260" y="1130"/>
                      <a:pt x="260" y="1130"/>
                      <a:pt x="260" y="1130"/>
                    </a:cubicBezTo>
                    <a:cubicBezTo>
                      <a:pt x="72" y="1396"/>
                      <a:pt x="72" y="1396"/>
                      <a:pt x="72" y="1396"/>
                    </a:cubicBezTo>
                    <a:cubicBezTo>
                      <a:pt x="86" y="1402"/>
                      <a:pt x="98" y="1411"/>
                      <a:pt x="108" y="1421"/>
                    </a:cubicBezTo>
                    <a:cubicBezTo>
                      <a:pt x="301" y="1149"/>
                      <a:pt x="301" y="1149"/>
                      <a:pt x="301" y="1149"/>
                    </a:cubicBezTo>
                    <a:cubicBezTo>
                      <a:pt x="448" y="1218"/>
                      <a:pt x="448" y="1218"/>
                      <a:pt x="448" y="1218"/>
                    </a:cubicBezTo>
                    <a:cubicBezTo>
                      <a:pt x="452" y="1204"/>
                      <a:pt x="459" y="1190"/>
                      <a:pt x="467" y="1179"/>
                    </a:cubicBezTo>
                    <a:cubicBezTo>
                      <a:pt x="327" y="1112"/>
                      <a:pt x="327" y="1112"/>
                      <a:pt x="327" y="1112"/>
                    </a:cubicBezTo>
                    <a:cubicBezTo>
                      <a:pt x="514" y="846"/>
                      <a:pt x="514" y="846"/>
                      <a:pt x="514" y="846"/>
                    </a:cubicBezTo>
                    <a:cubicBezTo>
                      <a:pt x="501" y="840"/>
                      <a:pt x="489" y="831"/>
                      <a:pt x="478" y="821"/>
                    </a:cubicBezTo>
                    <a:lnTo>
                      <a:pt x="286" y="1093"/>
                    </a:lnTo>
                    <a:close/>
                    <a:moveTo>
                      <a:pt x="682" y="715"/>
                    </a:moveTo>
                    <a:cubicBezTo>
                      <a:pt x="684" y="722"/>
                      <a:pt x="684" y="730"/>
                      <a:pt x="684" y="737"/>
                    </a:cubicBezTo>
                    <a:cubicBezTo>
                      <a:pt x="684" y="745"/>
                      <a:pt x="684" y="752"/>
                      <a:pt x="682" y="759"/>
                    </a:cubicBezTo>
                    <a:cubicBezTo>
                      <a:pt x="1532" y="759"/>
                      <a:pt x="1532" y="759"/>
                      <a:pt x="1532" y="759"/>
                    </a:cubicBezTo>
                    <a:cubicBezTo>
                      <a:pt x="1530" y="752"/>
                      <a:pt x="1530" y="745"/>
                      <a:pt x="1530" y="737"/>
                    </a:cubicBezTo>
                    <a:cubicBezTo>
                      <a:pt x="1530" y="730"/>
                      <a:pt x="1530" y="722"/>
                      <a:pt x="1532" y="715"/>
                    </a:cubicBezTo>
                    <a:lnTo>
                      <a:pt x="682" y="715"/>
                    </a:lnTo>
                    <a:close/>
                    <a:moveTo>
                      <a:pt x="1010" y="923"/>
                    </a:moveTo>
                    <a:cubicBezTo>
                      <a:pt x="681" y="768"/>
                      <a:pt x="681" y="768"/>
                      <a:pt x="681" y="768"/>
                    </a:cubicBezTo>
                    <a:cubicBezTo>
                      <a:pt x="677" y="782"/>
                      <a:pt x="670" y="796"/>
                      <a:pt x="662" y="807"/>
                    </a:cubicBezTo>
                    <a:cubicBezTo>
                      <a:pt x="991" y="963"/>
                      <a:pt x="991" y="963"/>
                      <a:pt x="991" y="963"/>
                    </a:cubicBezTo>
                    <a:cubicBezTo>
                      <a:pt x="995" y="948"/>
                      <a:pt x="1001" y="935"/>
                      <a:pt x="1010" y="923"/>
                    </a:cubicBezTo>
                    <a:close/>
                    <a:moveTo>
                      <a:pt x="662" y="1179"/>
                    </a:moveTo>
                    <a:cubicBezTo>
                      <a:pt x="670" y="1191"/>
                      <a:pt x="677" y="1204"/>
                      <a:pt x="681" y="1219"/>
                    </a:cubicBezTo>
                    <a:cubicBezTo>
                      <a:pt x="1010" y="1063"/>
                      <a:pt x="1010" y="1063"/>
                      <a:pt x="1010" y="1063"/>
                    </a:cubicBezTo>
                    <a:cubicBezTo>
                      <a:pt x="1001" y="1052"/>
                      <a:pt x="995" y="1038"/>
                      <a:pt x="991" y="1024"/>
                    </a:cubicBezTo>
                    <a:lnTo>
                      <a:pt x="662" y="1179"/>
                    </a:lnTo>
                    <a:close/>
                    <a:moveTo>
                      <a:pt x="120" y="1434"/>
                    </a:moveTo>
                    <a:cubicBezTo>
                      <a:pt x="128" y="1446"/>
                      <a:pt x="135" y="1460"/>
                      <a:pt x="138" y="1474"/>
                    </a:cubicBezTo>
                    <a:cubicBezTo>
                      <a:pt x="467" y="1319"/>
                      <a:pt x="467" y="1319"/>
                      <a:pt x="467" y="1319"/>
                    </a:cubicBezTo>
                    <a:cubicBezTo>
                      <a:pt x="459" y="1307"/>
                      <a:pt x="452" y="1294"/>
                      <a:pt x="448" y="1279"/>
                    </a:cubicBezTo>
                    <a:lnTo>
                      <a:pt x="120" y="1434"/>
                    </a:lnTo>
                    <a:close/>
                    <a:moveTo>
                      <a:pt x="1534" y="768"/>
                    </a:moveTo>
                    <a:cubicBezTo>
                      <a:pt x="1204" y="923"/>
                      <a:pt x="1204" y="923"/>
                      <a:pt x="1204" y="923"/>
                    </a:cubicBezTo>
                    <a:cubicBezTo>
                      <a:pt x="1213" y="935"/>
                      <a:pt x="1219" y="948"/>
                      <a:pt x="1223" y="963"/>
                    </a:cubicBezTo>
                    <a:cubicBezTo>
                      <a:pt x="1552" y="807"/>
                      <a:pt x="1552" y="807"/>
                      <a:pt x="1552" y="807"/>
                    </a:cubicBezTo>
                    <a:cubicBezTo>
                      <a:pt x="1544" y="796"/>
                      <a:pt x="1537" y="782"/>
                      <a:pt x="1534" y="768"/>
                    </a:cubicBezTo>
                    <a:close/>
                    <a:moveTo>
                      <a:pt x="0" y="599"/>
                    </a:moveTo>
                    <a:cubicBezTo>
                      <a:pt x="0" y="875"/>
                      <a:pt x="0" y="875"/>
                      <a:pt x="0" y="875"/>
                    </a:cubicBezTo>
                    <a:cubicBezTo>
                      <a:pt x="8" y="874"/>
                      <a:pt x="15" y="873"/>
                      <a:pt x="22" y="873"/>
                    </a:cubicBezTo>
                    <a:cubicBezTo>
                      <a:pt x="30" y="873"/>
                      <a:pt x="37" y="874"/>
                      <a:pt x="44" y="87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37" y="601"/>
                      <a:pt x="30" y="602"/>
                      <a:pt x="22" y="602"/>
                    </a:cubicBezTo>
                    <a:cubicBezTo>
                      <a:pt x="15" y="602"/>
                      <a:pt x="8" y="601"/>
                      <a:pt x="0" y="599"/>
                    </a:cubicBezTo>
                    <a:close/>
                    <a:moveTo>
                      <a:pt x="0" y="88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8" y="362"/>
                      <a:pt x="15" y="362"/>
                      <a:pt x="22" y="362"/>
                    </a:cubicBezTo>
                    <a:cubicBezTo>
                      <a:pt x="30" y="362"/>
                      <a:pt x="37" y="362"/>
                      <a:pt x="44" y="364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9"/>
                      <a:pt x="30" y="90"/>
                      <a:pt x="22" y="90"/>
                    </a:cubicBezTo>
                    <a:cubicBezTo>
                      <a:pt x="15" y="90"/>
                      <a:pt x="7" y="89"/>
                      <a:pt x="0" y="88"/>
                    </a:cubicBezTo>
                    <a:close/>
                    <a:moveTo>
                      <a:pt x="467" y="155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4" y="15"/>
                      <a:pt x="128" y="28"/>
                      <a:pt x="119" y="40"/>
                    </a:cubicBezTo>
                    <a:cubicBezTo>
                      <a:pt x="448" y="195"/>
                      <a:pt x="448" y="195"/>
                      <a:pt x="448" y="195"/>
                    </a:cubicBezTo>
                    <a:cubicBezTo>
                      <a:pt x="452" y="181"/>
                      <a:pt x="459" y="167"/>
                      <a:pt x="467" y="155"/>
                    </a:cubicBezTo>
                    <a:close/>
                    <a:moveTo>
                      <a:pt x="1552" y="667"/>
                    </a:moveTo>
                    <a:cubicBezTo>
                      <a:pt x="1223" y="512"/>
                      <a:pt x="1223" y="512"/>
                      <a:pt x="1223" y="512"/>
                    </a:cubicBezTo>
                    <a:cubicBezTo>
                      <a:pt x="1219" y="526"/>
                      <a:pt x="1213" y="540"/>
                      <a:pt x="1204" y="552"/>
                    </a:cubicBezTo>
                    <a:cubicBezTo>
                      <a:pt x="1534" y="707"/>
                      <a:pt x="1534" y="707"/>
                      <a:pt x="1534" y="707"/>
                    </a:cubicBezTo>
                    <a:cubicBezTo>
                      <a:pt x="1537" y="692"/>
                      <a:pt x="1544" y="679"/>
                      <a:pt x="1552" y="667"/>
                    </a:cubicBezTo>
                    <a:close/>
                    <a:moveTo>
                      <a:pt x="1010" y="411"/>
                    </a:moveTo>
                    <a:cubicBezTo>
                      <a:pt x="681" y="256"/>
                      <a:pt x="681" y="256"/>
                      <a:pt x="681" y="256"/>
                    </a:cubicBezTo>
                    <a:cubicBezTo>
                      <a:pt x="677" y="271"/>
                      <a:pt x="670" y="284"/>
                      <a:pt x="662" y="296"/>
                    </a:cubicBezTo>
                    <a:cubicBezTo>
                      <a:pt x="991" y="451"/>
                      <a:pt x="991" y="451"/>
                      <a:pt x="991" y="451"/>
                    </a:cubicBezTo>
                    <a:cubicBezTo>
                      <a:pt x="995" y="437"/>
                      <a:pt x="1001" y="423"/>
                      <a:pt x="1010" y="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7">
                <a:extLst>
                  <a:ext uri="{FF2B5EF4-FFF2-40B4-BE49-F238E27FC236}">
                    <a16:creationId xmlns:a16="http://schemas.microsoft.com/office/drawing/2014/main" id="{3118F38E-AE34-2321-E6EA-1C27BA8F2B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0432" y="3800475"/>
                <a:ext cx="928688" cy="881063"/>
              </a:xfrm>
              <a:custGeom>
                <a:avLst/>
                <a:gdLst>
                  <a:gd name="T0" fmla="*/ 1161 w 1780"/>
                  <a:gd name="T1" fmla="*/ 512 h 1687"/>
                  <a:gd name="T2" fmla="*/ 1085 w 1780"/>
                  <a:gd name="T3" fmla="*/ 588 h 1687"/>
                  <a:gd name="T4" fmla="*/ 1161 w 1780"/>
                  <a:gd name="T5" fmla="*/ 664 h 1687"/>
                  <a:gd name="T6" fmla="*/ 1237 w 1780"/>
                  <a:gd name="T7" fmla="*/ 588 h 1687"/>
                  <a:gd name="T8" fmla="*/ 1161 w 1780"/>
                  <a:gd name="T9" fmla="*/ 512 h 1687"/>
                  <a:gd name="T10" fmla="*/ 1161 w 1780"/>
                  <a:gd name="T11" fmla="*/ 1023 h 1687"/>
                  <a:gd name="T12" fmla="*/ 1085 w 1780"/>
                  <a:gd name="T13" fmla="*/ 1099 h 1687"/>
                  <a:gd name="T14" fmla="*/ 1161 w 1780"/>
                  <a:gd name="T15" fmla="*/ 1175 h 1687"/>
                  <a:gd name="T16" fmla="*/ 1237 w 1780"/>
                  <a:gd name="T17" fmla="*/ 1099 h 1687"/>
                  <a:gd name="T18" fmla="*/ 1161 w 1780"/>
                  <a:gd name="T19" fmla="*/ 1023 h 1687"/>
                  <a:gd name="T20" fmla="*/ 1704 w 1780"/>
                  <a:gd name="T21" fmla="*/ 767 h 1687"/>
                  <a:gd name="T22" fmla="*/ 1628 w 1780"/>
                  <a:gd name="T23" fmla="*/ 843 h 1687"/>
                  <a:gd name="T24" fmla="*/ 1704 w 1780"/>
                  <a:gd name="T25" fmla="*/ 919 h 1687"/>
                  <a:gd name="T26" fmla="*/ 1780 w 1780"/>
                  <a:gd name="T27" fmla="*/ 843 h 1687"/>
                  <a:gd name="T28" fmla="*/ 1704 w 1780"/>
                  <a:gd name="T29" fmla="*/ 767 h 1687"/>
                  <a:gd name="T30" fmla="*/ 618 w 1780"/>
                  <a:gd name="T31" fmla="*/ 767 h 1687"/>
                  <a:gd name="T32" fmla="*/ 542 w 1780"/>
                  <a:gd name="T33" fmla="*/ 843 h 1687"/>
                  <a:gd name="T34" fmla="*/ 618 w 1780"/>
                  <a:gd name="T35" fmla="*/ 919 h 1687"/>
                  <a:gd name="T36" fmla="*/ 694 w 1780"/>
                  <a:gd name="T37" fmla="*/ 843 h 1687"/>
                  <a:gd name="T38" fmla="*/ 618 w 1780"/>
                  <a:gd name="T39" fmla="*/ 767 h 1687"/>
                  <a:gd name="T40" fmla="*/ 76 w 1780"/>
                  <a:gd name="T41" fmla="*/ 512 h 1687"/>
                  <a:gd name="T42" fmla="*/ 0 w 1780"/>
                  <a:gd name="T43" fmla="*/ 588 h 1687"/>
                  <a:gd name="T44" fmla="*/ 76 w 1780"/>
                  <a:gd name="T45" fmla="*/ 664 h 1687"/>
                  <a:gd name="T46" fmla="*/ 152 w 1780"/>
                  <a:gd name="T47" fmla="*/ 588 h 1687"/>
                  <a:gd name="T48" fmla="*/ 76 w 1780"/>
                  <a:gd name="T49" fmla="*/ 512 h 1687"/>
                  <a:gd name="T50" fmla="*/ 76 w 1780"/>
                  <a:gd name="T51" fmla="*/ 152 h 1687"/>
                  <a:gd name="T52" fmla="*/ 152 w 1780"/>
                  <a:gd name="T53" fmla="*/ 76 h 1687"/>
                  <a:gd name="T54" fmla="*/ 76 w 1780"/>
                  <a:gd name="T55" fmla="*/ 0 h 1687"/>
                  <a:gd name="T56" fmla="*/ 0 w 1780"/>
                  <a:gd name="T57" fmla="*/ 76 h 1687"/>
                  <a:gd name="T58" fmla="*/ 76 w 1780"/>
                  <a:gd name="T59" fmla="*/ 152 h 1687"/>
                  <a:gd name="T60" fmla="*/ 76 w 1780"/>
                  <a:gd name="T61" fmla="*/ 1023 h 1687"/>
                  <a:gd name="T62" fmla="*/ 0 w 1780"/>
                  <a:gd name="T63" fmla="*/ 1099 h 1687"/>
                  <a:gd name="T64" fmla="*/ 76 w 1780"/>
                  <a:gd name="T65" fmla="*/ 1175 h 1687"/>
                  <a:gd name="T66" fmla="*/ 152 w 1780"/>
                  <a:gd name="T67" fmla="*/ 1099 h 1687"/>
                  <a:gd name="T68" fmla="*/ 76 w 1780"/>
                  <a:gd name="T69" fmla="*/ 1023 h 1687"/>
                  <a:gd name="T70" fmla="*/ 618 w 1780"/>
                  <a:gd name="T71" fmla="*/ 1279 h 1687"/>
                  <a:gd name="T72" fmla="*/ 542 w 1780"/>
                  <a:gd name="T73" fmla="*/ 1355 h 1687"/>
                  <a:gd name="T74" fmla="*/ 618 w 1780"/>
                  <a:gd name="T75" fmla="*/ 1431 h 1687"/>
                  <a:gd name="T76" fmla="*/ 694 w 1780"/>
                  <a:gd name="T77" fmla="*/ 1355 h 1687"/>
                  <a:gd name="T78" fmla="*/ 618 w 1780"/>
                  <a:gd name="T79" fmla="*/ 1279 h 1687"/>
                  <a:gd name="T80" fmla="*/ 76 w 1780"/>
                  <a:gd name="T81" fmla="*/ 1535 h 1687"/>
                  <a:gd name="T82" fmla="*/ 0 w 1780"/>
                  <a:gd name="T83" fmla="*/ 1611 h 1687"/>
                  <a:gd name="T84" fmla="*/ 76 w 1780"/>
                  <a:gd name="T85" fmla="*/ 1687 h 1687"/>
                  <a:gd name="T86" fmla="*/ 152 w 1780"/>
                  <a:gd name="T87" fmla="*/ 1611 h 1687"/>
                  <a:gd name="T88" fmla="*/ 76 w 1780"/>
                  <a:gd name="T89" fmla="*/ 1535 h 1687"/>
                  <a:gd name="T90" fmla="*/ 618 w 1780"/>
                  <a:gd name="T91" fmla="*/ 256 h 1687"/>
                  <a:gd name="T92" fmla="*/ 542 w 1780"/>
                  <a:gd name="T93" fmla="*/ 332 h 1687"/>
                  <a:gd name="T94" fmla="*/ 618 w 1780"/>
                  <a:gd name="T95" fmla="*/ 408 h 1687"/>
                  <a:gd name="T96" fmla="*/ 694 w 1780"/>
                  <a:gd name="T97" fmla="*/ 332 h 1687"/>
                  <a:gd name="T98" fmla="*/ 618 w 1780"/>
                  <a:gd name="T99" fmla="*/ 256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80" h="1687">
                    <a:moveTo>
                      <a:pt x="1161" y="512"/>
                    </a:moveTo>
                    <a:cubicBezTo>
                      <a:pt x="1119" y="512"/>
                      <a:pt x="1085" y="546"/>
                      <a:pt x="1085" y="588"/>
                    </a:cubicBezTo>
                    <a:cubicBezTo>
                      <a:pt x="1085" y="629"/>
                      <a:pt x="1119" y="664"/>
                      <a:pt x="1161" y="664"/>
                    </a:cubicBezTo>
                    <a:cubicBezTo>
                      <a:pt x="1203" y="664"/>
                      <a:pt x="1237" y="629"/>
                      <a:pt x="1237" y="588"/>
                    </a:cubicBezTo>
                    <a:cubicBezTo>
                      <a:pt x="1237" y="546"/>
                      <a:pt x="1203" y="512"/>
                      <a:pt x="1161" y="512"/>
                    </a:cubicBezTo>
                    <a:close/>
                    <a:moveTo>
                      <a:pt x="1161" y="1023"/>
                    </a:moveTo>
                    <a:cubicBezTo>
                      <a:pt x="1119" y="1023"/>
                      <a:pt x="1085" y="1057"/>
                      <a:pt x="1085" y="1099"/>
                    </a:cubicBezTo>
                    <a:cubicBezTo>
                      <a:pt x="1085" y="1141"/>
                      <a:pt x="1119" y="1175"/>
                      <a:pt x="1161" y="1175"/>
                    </a:cubicBezTo>
                    <a:cubicBezTo>
                      <a:pt x="1203" y="1175"/>
                      <a:pt x="1237" y="1141"/>
                      <a:pt x="1237" y="1099"/>
                    </a:cubicBezTo>
                    <a:cubicBezTo>
                      <a:pt x="1237" y="1057"/>
                      <a:pt x="1203" y="1023"/>
                      <a:pt x="1161" y="1023"/>
                    </a:cubicBezTo>
                    <a:close/>
                    <a:moveTo>
                      <a:pt x="1704" y="767"/>
                    </a:moveTo>
                    <a:cubicBezTo>
                      <a:pt x="1662" y="767"/>
                      <a:pt x="1628" y="801"/>
                      <a:pt x="1628" y="843"/>
                    </a:cubicBezTo>
                    <a:cubicBezTo>
                      <a:pt x="1628" y="885"/>
                      <a:pt x="1662" y="919"/>
                      <a:pt x="1704" y="919"/>
                    </a:cubicBezTo>
                    <a:cubicBezTo>
                      <a:pt x="1746" y="919"/>
                      <a:pt x="1780" y="885"/>
                      <a:pt x="1780" y="843"/>
                    </a:cubicBezTo>
                    <a:cubicBezTo>
                      <a:pt x="1780" y="801"/>
                      <a:pt x="1746" y="767"/>
                      <a:pt x="1704" y="767"/>
                    </a:cubicBezTo>
                    <a:close/>
                    <a:moveTo>
                      <a:pt x="618" y="767"/>
                    </a:moveTo>
                    <a:cubicBezTo>
                      <a:pt x="577" y="767"/>
                      <a:pt x="542" y="801"/>
                      <a:pt x="542" y="843"/>
                    </a:cubicBezTo>
                    <a:cubicBezTo>
                      <a:pt x="542" y="885"/>
                      <a:pt x="577" y="919"/>
                      <a:pt x="618" y="919"/>
                    </a:cubicBezTo>
                    <a:cubicBezTo>
                      <a:pt x="660" y="919"/>
                      <a:pt x="694" y="885"/>
                      <a:pt x="694" y="843"/>
                    </a:cubicBezTo>
                    <a:cubicBezTo>
                      <a:pt x="694" y="801"/>
                      <a:pt x="660" y="767"/>
                      <a:pt x="618" y="767"/>
                    </a:cubicBezTo>
                    <a:close/>
                    <a:moveTo>
                      <a:pt x="76" y="512"/>
                    </a:moveTo>
                    <a:cubicBezTo>
                      <a:pt x="35" y="512"/>
                      <a:pt x="0" y="546"/>
                      <a:pt x="0" y="588"/>
                    </a:cubicBezTo>
                    <a:cubicBezTo>
                      <a:pt x="0" y="629"/>
                      <a:pt x="35" y="664"/>
                      <a:pt x="76" y="664"/>
                    </a:cubicBezTo>
                    <a:cubicBezTo>
                      <a:pt x="118" y="664"/>
                      <a:pt x="152" y="629"/>
                      <a:pt x="152" y="588"/>
                    </a:cubicBezTo>
                    <a:cubicBezTo>
                      <a:pt x="152" y="546"/>
                      <a:pt x="118" y="512"/>
                      <a:pt x="76" y="512"/>
                    </a:cubicBezTo>
                    <a:close/>
                    <a:moveTo>
                      <a:pt x="76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6" y="152"/>
                    </a:cubicBezTo>
                    <a:close/>
                    <a:moveTo>
                      <a:pt x="76" y="1023"/>
                    </a:moveTo>
                    <a:cubicBezTo>
                      <a:pt x="35" y="1023"/>
                      <a:pt x="0" y="1057"/>
                      <a:pt x="0" y="1099"/>
                    </a:cubicBezTo>
                    <a:cubicBezTo>
                      <a:pt x="0" y="1141"/>
                      <a:pt x="35" y="1175"/>
                      <a:pt x="76" y="1175"/>
                    </a:cubicBezTo>
                    <a:cubicBezTo>
                      <a:pt x="118" y="1175"/>
                      <a:pt x="152" y="1141"/>
                      <a:pt x="152" y="1099"/>
                    </a:cubicBezTo>
                    <a:cubicBezTo>
                      <a:pt x="152" y="1057"/>
                      <a:pt x="118" y="1023"/>
                      <a:pt x="76" y="1023"/>
                    </a:cubicBezTo>
                    <a:close/>
                    <a:moveTo>
                      <a:pt x="618" y="1279"/>
                    </a:moveTo>
                    <a:cubicBezTo>
                      <a:pt x="577" y="1279"/>
                      <a:pt x="542" y="1313"/>
                      <a:pt x="542" y="1355"/>
                    </a:cubicBezTo>
                    <a:cubicBezTo>
                      <a:pt x="542" y="1397"/>
                      <a:pt x="577" y="1431"/>
                      <a:pt x="618" y="1431"/>
                    </a:cubicBezTo>
                    <a:cubicBezTo>
                      <a:pt x="660" y="1431"/>
                      <a:pt x="694" y="1397"/>
                      <a:pt x="694" y="1355"/>
                    </a:cubicBezTo>
                    <a:cubicBezTo>
                      <a:pt x="694" y="1313"/>
                      <a:pt x="660" y="1279"/>
                      <a:pt x="618" y="1279"/>
                    </a:cubicBezTo>
                    <a:close/>
                    <a:moveTo>
                      <a:pt x="76" y="1535"/>
                    </a:moveTo>
                    <a:cubicBezTo>
                      <a:pt x="35" y="1535"/>
                      <a:pt x="0" y="1569"/>
                      <a:pt x="0" y="1611"/>
                    </a:cubicBezTo>
                    <a:cubicBezTo>
                      <a:pt x="0" y="1653"/>
                      <a:pt x="35" y="1687"/>
                      <a:pt x="76" y="1687"/>
                    </a:cubicBezTo>
                    <a:cubicBezTo>
                      <a:pt x="118" y="1687"/>
                      <a:pt x="152" y="1653"/>
                      <a:pt x="152" y="1611"/>
                    </a:cubicBezTo>
                    <a:cubicBezTo>
                      <a:pt x="152" y="1569"/>
                      <a:pt x="118" y="1535"/>
                      <a:pt x="76" y="1535"/>
                    </a:cubicBezTo>
                    <a:close/>
                    <a:moveTo>
                      <a:pt x="618" y="256"/>
                    </a:moveTo>
                    <a:cubicBezTo>
                      <a:pt x="577" y="256"/>
                      <a:pt x="542" y="290"/>
                      <a:pt x="542" y="332"/>
                    </a:cubicBezTo>
                    <a:cubicBezTo>
                      <a:pt x="542" y="374"/>
                      <a:pt x="577" y="408"/>
                      <a:pt x="618" y="408"/>
                    </a:cubicBezTo>
                    <a:cubicBezTo>
                      <a:pt x="660" y="408"/>
                      <a:pt x="694" y="374"/>
                      <a:pt x="694" y="332"/>
                    </a:cubicBezTo>
                    <a:cubicBezTo>
                      <a:pt x="694" y="290"/>
                      <a:pt x="660" y="256"/>
                      <a:pt x="618" y="25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6" name="Rectangle 15">
            <a:extLst>
              <a:ext uri="{FF2B5EF4-FFF2-40B4-BE49-F238E27FC236}">
                <a16:creationId xmlns:a16="http://schemas.microsoft.com/office/drawing/2014/main" id="{60B28ECE-78DA-B67F-ABE5-87EF0C53F67A}"/>
              </a:ext>
            </a:extLst>
          </p:cNvPr>
          <p:cNvSpPr/>
          <p:nvPr/>
        </p:nvSpPr>
        <p:spPr>
          <a:xfrm>
            <a:off x="708919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Architecture Insights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493A6A0-88DB-3C60-7F87-B96E6E77FA7E}"/>
              </a:ext>
            </a:extLst>
          </p:cNvPr>
          <p:cNvSpPr txBox="1"/>
          <p:nvPr/>
        </p:nvSpPr>
        <p:spPr>
          <a:xfrm>
            <a:off x="1472253" y="3315783"/>
            <a:ext cx="614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err="1">
                <a:solidFill>
                  <a:srgbClr val="000000"/>
                </a:solidFill>
              </a:rPr>
              <a:t>Pinecone</a:t>
            </a:r>
            <a:r>
              <a:rPr lang="de-CH" sz="1400">
                <a:solidFill>
                  <a:srgbClr val="000000"/>
                </a:solidFill>
              </a:rPr>
              <a:t> </a:t>
            </a:r>
            <a:r>
              <a:rPr lang="de-CH" sz="1400" b="1" err="1">
                <a:solidFill>
                  <a:srgbClr val="000000"/>
                </a:solidFill>
              </a:rPr>
              <a:t>metadata</a:t>
            </a:r>
            <a:endParaRPr lang="de-DE" sz="1400" b="1"/>
          </a:p>
        </p:txBody>
      </p:sp>
      <p:pic>
        <p:nvPicPr>
          <p:cNvPr id="5" name="Grafik 4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217D46D4-6F86-7DFC-9724-969665A88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82" y="1695544"/>
            <a:ext cx="1844850" cy="483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3CEF0E-91A9-5A92-9CBD-2602FE5F58AC}"/>
              </a:ext>
            </a:extLst>
          </p:cNvPr>
          <p:cNvSpPr/>
          <p:nvPr/>
        </p:nvSpPr>
        <p:spPr>
          <a:xfrm>
            <a:off x="2346292" y="1749672"/>
            <a:ext cx="5496446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tx1"/>
                </a:solidFill>
              </a:rPr>
              <a:t>Combining keyword-based filtering </a:t>
            </a:r>
            <a:r>
              <a:rPr lang="en-US" sz="1600">
                <a:solidFill>
                  <a:schemeClr val="tx1"/>
                </a:solidFill>
              </a:rPr>
              <a:t>with</a:t>
            </a:r>
            <a:r>
              <a:rPr lang="en-US" sz="1600" b="1">
                <a:solidFill>
                  <a:schemeClr val="tx1"/>
                </a:solidFill>
              </a:rPr>
              <a:t> vector-based search</a:t>
            </a:r>
            <a:r>
              <a:rPr lang="en-US" sz="160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10" name="Grafik 9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85E53F9A-DF28-0D59-53C0-810F187A6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450" y="2173105"/>
            <a:ext cx="3701562" cy="1123124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055F0CF-2DE9-3B60-45AD-A54C4E905BD4}"/>
              </a:ext>
            </a:extLst>
          </p:cNvPr>
          <p:cNvCxnSpPr/>
          <p:nvPr/>
        </p:nvCxnSpPr>
        <p:spPr>
          <a:xfrm>
            <a:off x="5591908" y="2105757"/>
            <a:ext cx="0" cy="1305658"/>
          </a:xfrm>
          <a:prstGeom prst="line">
            <a:avLst/>
          </a:prstGeom>
          <a:ln w="19050">
            <a:solidFill>
              <a:schemeClr val="tx1">
                <a:alpha val="3874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9EF98173-53AC-FB36-34A9-3A38D0091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922" y="2072533"/>
            <a:ext cx="2316433" cy="2486500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F95A5140-504A-6743-6AEF-E39C071CD82B}"/>
              </a:ext>
            </a:extLst>
          </p:cNvPr>
          <p:cNvSpPr/>
          <p:nvPr/>
        </p:nvSpPr>
        <p:spPr>
          <a:xfrm>
            <a:off x="347482" y="4265356"/>
            <a:ext cx="5496446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</a:rPr>
              <a:t>… to </a:t>
            </a:r>
            <a:r>
              <a:rPr lang="en-US" sz="1600" b="1">
                <a:solidFill>
                  <a:schemeClr val="tx1"/>
                </a:solidFill>
              </a:rPr>
              <a:t>retrieve top k = 5 </a:t>
            </a:r>
            <a:r>
              <a:rPr lang="en-US" sz="1600">
                <a:solidFill>
                  <a:schemeClr val="tx1"/>
                </a:solidFill>
              </a:rPr>
              <a:t>most relevant </a:t>
            </a:r>
            <a:r>
              <a:rPr lang="en-US" sz="1600" b="1">
                <a:solidFill>
                  <a:schemeClr val="tx1"/>
                </a:solidFill>
              </a:rPr>
              <a:t>contexts </a:t>
            </a:r>
            <a:r>
              <a:rPr lang="en-US" sz="1600">
                <a:solidFill>
                  <a:schemeClr val="tx1"/>
                </a:solidFill>
              </a:rPr>
              <a:t>to the </a:t>
            </a:r>
            <a:r>
              <a:rPr lang="en-US" sz="1600" b="1">
                <a:solidFill>
                  <a:schemeClr val="tx1"/>
                </a:solidFill>
              </a:rPr>
              <a:t>query</a:t>
            </a:r>
            <a:r>
              <a:rPr lang="en-US" sz="1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ED1F2-4EB2-ABB2-DE78-FB02FF1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77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F02CA0-5EEE-DC69-E18E-9882A22A4A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66539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84" imgH="486" progId="TCLayout.ActiveDocument.1">
                  <p:embed/>
                </p:oleObj>
              </mc:Choice>
              <mc:Fallback>
                <p:oleObj name="think-cell Slide" r:id="rId14" imgW="484" imgH="48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F02CA0-5EEE-DC69-E18E-9882A22A4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E93A735-5985-05D5-4F6D-090AEDB3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310462"/>
            <a:ext cx="6096000" cy="356085"/>
          </a:xfrm>
        </p:spPr>
        <p:txBody>
          <a:bodyPr vert="horz"/>
          <a:lstStyle/>
          <a:p>
            <a:r>
              <a:rPr lang="en-US"/>
              <a:t>Our best approach shows high average scores but also a higher variance</a:t>
            </a:r>
          </a:p>
        </p:txBody>
      </p:sp>
      <p:grpSp>
        <p:nvGrpSpPr>
          <p:cNvPr id="7" name="bcgIcons_KPI metric">
            <a:extLst>
              <a:ext uri="{FF2B5EF4-FFF2-40B4-BE49-F238E27FC236}">
                <a16:creationId xmlns:a16="http://schemas.microsoft.com/office/drawing/2014/main" id="{0EA65A97-C974-93A7-3578-BB392F54AE83}"/>
              </a:ext>
            </a:extLst>
          </p:cNvPr>
          <p:cNvGrpSpPr>
            <a:grpSpLocks noChangeAspect="1"/>
          </p:cNvGrpSpPr>
          <p:nvPr/>
        </p:nvGrpSpPr>
        <p:grpSpPr>
          <a:xfrm>
            <a:off x="399803" y="1301261"/>
            <a:ext cx="268705" cy="268705"/>
            <a:chOff x="5273675" y="2606675"/>
            <a:chExt cx="1644650" cy="1644650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AA825D28-5EAC-E0AC-95D7-72DE14940F2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7F2EE5-B54B-81A7-B629-031EC14659E1}"/>
                </a:ext>
              </a:extLst>
            </p:cNvPr>
            <p:cNvGrpSpPr/>
            <p:nvPr/>
          </p:nvGrpSpPr>
          <p:grpSpPr>
            <a:xfrm>
              <a:off x="5441950" y="2876549"/>
              <a:ext cx="1308101" cy="1096857"/>
              <a:chOff x="5441950" y="2876549"/>
              <a:chExt cx="1308101" cy="1096857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100A18ED-F811-7DCB-FC0E-5510E9305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950" y="3078163"/>
                <a:ext cx="341313" cy="895243"/>
              </a:xfrm>
              <a:custGeom>
                <a:avLst/>
                <a:gdLst>
                  <a:gd name="connsiteX0" fmla="*/ 0 w 341313"/>
                  <a:gd name="connsiteY0" fmla="*/ 468312 h 895243"/>
                  <a:gd name="connsiteX1" fmla="*/ 223547 w 341313"/>
                  <a:gd name="connsiteY1" fmla="*/ 468312 h 895243"/>
                  <a:gd name="connsiteX2" fmla="*/ 224261 w 341313"/>
                  <a:gd name="connsiteY2" fmla="*/ 488315 h 895243"/>
                  <a:gd name="connsiteX3" fmla="*/ 227832 w 341313"/>
                  <a:gd name="connsiteY3" fmla="*/ 517604 h 895243"/>
                  <a:gd name="connsiteX4" fmla="*/ 233546 w 341313"/>
                  <a:gd name="connsiteY4" fmla="*/ 546179 h 895243"/>
                  <a:gd name="connsiteX5" fmla="*/ 237831 w 341313"/>
                  <a:gd name="connsiteY5" fmla="*/ 565467 h 895243"/>
                  <a:gd name="connsiteX6" fmla="*/ 243545 w 341313"/>
                  <a:gd name="connsiteY6" fmla="*/ 584041 h 895243"/>
                  <a:gd name="connsiteX7" fmla="*/ 249973 w 341313"/>
                  <a:gd name="connsiteY7" fmla="*/ 602615 h 895243"/>
                  <a:gd name="connsiteX8" fmla="*/ 264257 w 341313"/>
                  <a:gd name="connsiteY8" fmla="*/ 636905 h 895243"/>
                  <a:gd name="connsiteX9" fmla="*/ 272827 w 341313"/>
                  <a:gd name="connsiteY9" fmla="*/ 653335 h 895243"/>
                  <a:gd name="connsiteX10" fmla="*/ 277112 w 341313"/>
                  <a:gd name="connsiteY10" fmla="*/ 661193 h 895243"/>
                  <a:gd name="connsiteX11" fmla="*/ 287111 w 341313"/>
                  <a:gd name="connsiteY11" fmla="*/ 678338 h 895243"/>
                  <a:gd name="connsiteX12" fmla="*/ 329250 w 341313"/>
                  <a:gd name="connsiteY12" fmla="*/ 734774 h 895243"/>
                  <a:gd name="connsiteX13" fmla="*/ 329250 w 341313"/>
                  <a:gd name="connsiteY13" fmla="*/ 756205 h 895243"/>
                  <a:gd name="connsiteX14" fmla="*/ 192836 w 341313"/>
                  <a:gd name="connsiteY14" fmla="*/ 890508 h 895243"/>
                  <a:gd name="connsiteX15" fmla="*/ 169981 w 341313"/>
                  <a:gd name="connsiteY15" fmla="*/ 889793 h 895243"/>
                  <a:gd name="connsiteX16" fmla="*/ 84277 w 341313"/>
                  <a:gd name="connsiteY16" fmla="*/ 772636 h 895243"/>
                  <a:gd name="connsiteX17" fmla="*/ 77135 w 341313"/>
                  <a:gd name="connsiteY17" fmla="*/ 759777 h 895243"/>
                  <a:gd name="connsiteX18" fmla="*/ 63565 w 341313"/>
                  <a:gd name="connsiteY18" fmla="*/ 733345 h 895243"/>
                  <a:gd name="connsiteX19" fmla="*/ 57137 w 341313"/>
                  <a:gd name="connsiteY19" fmla="*/ 719772 h 895243"/>
                  <a:gd name="connsiteX20" fmla="*/ 45709 w 341313"/>
                  <a:gd name="connsiteY20" fmla="*/ 691912 h 895243"/>
                  <a:gd name="connsiteX21" fmla="*/ 30711 w 341313"/>
                  <a:gd name="connsiteY21" fmla="*/ 649049 h 895243"/>
                  <a:gd name="connsiteX22" fmla="*/ 22141 w 341313"/>
                  <a:gd name="connsiteY22" fmla="*/ 620474 h 895243"/>
                  <a:gd name="connsiteX23" fmla="*/ 18570 w 341313"/>
                  <a:gd name="connsiteY23" fmla="*/ 606901 h 895243"/>
                  <a:gd name="connsiteX24" fmla="*/ 11428 w 341313"/>
                  <a:gd name="connsiteY24" fmla="*/ 576897 h 895243"/>
                  <a:gd name="connsiteX25" fmla="*/ 6428 w 341313"/>
                  <a:gd name="connsiteY25" fmla="*/ 545465 h 895243"/>
                  <a:gd name="connsiteX26" fmla="*/ 2857 w 341313"/>
                  <a:gd name="connsiteY26" fmla="*/ 514747 h 895243"/>
                  <a:gd name="connsiteX27" fmla="*/ 1429 w 341313"/>
                  <a:gd name="connsiteY27" fmla="*/ 499745 h 895243"/>
                  <a:gd name="connsiteX28" fmla="*/ 0 w 341313"/>
                  <a:gd name="connsiteY28" fmla="*/ 468312 h 895243"/>
                  <a:gd name="connsiteX29" fmla="*/ 182081 w 341313"/>
                  <a:gd name="connsiteY29" fmla="*/ 0 h 895243"/>
                  <a:gd name="connsiteX30" fmla="*/ 341313 w 341313"/>
                  <a:gd name="connsiteY30" fmla="*/ 158103 h 895243"/>
                  <a:gd name="connsiteX31" fmla="*/ 264911 w 341313"/>
                  <a:gd name="connsiteY31" fmla="*/ 266353 h 895243"/>
                  <a:gd name="connsiteX32" fmla="*/ 257056 w 341313"/>
                  <a:gd name="connsiteY32" fmla="*/ 284158 h 895243"/>
                  <a:gd name="connsiteX33" fmla="*/ 250630 w 341313"/>
                  <a:gd name="connsiteY33" fmla="*/ 301250 h 895243"/>
                  <a:gd name="connsiteX34" fmla="*/ 244203 w 341313"/>
                  <a:gd name="connsiteY34" fmla="*/ 319767 h 895243"/>
                  <a:gd name="connsiteX35" fmla="*/ 241347 w 341313"/>
                  <a:gd name="connsiteY35" fmla="*/ 329025 h 895243"/>
                  <a:gd name="connsiteX36" fmla="*/ 236349 w 341313"/>
                  <a:gd name="connsiteY36" fmla="*/ 347541 h 895243"/>
                  <a:gd name="connsiteX37" fmla="*/ 229922 w 341313"/>
                  <a:gd name="connsiteY37" fmla="*/ 376028 h 895243"/>
                  <a:gd name="connsiteX38" fmla="*/ 228494 w 341313"/>
                  <a:gd name="connsiteY38" fmla="*/ 385287 h 895243"/>
                  <a:gd name="connsiteX39" fmla="*/ 224924 w 341313"/>
                  <a:gd name="connsiteY39" fmla="*/ 415910 h 895243"/>
                  <a:gd name="connsiteX40" fmla="*/ 224210 w 341313"/>
                  <a:gd name="connsiteY40" fmla="*/ 436563 h 895243"/>
                  <a:gd name="connsiteX41" fmla="*/ 0 w 341313"/>
                  <a:gd name="connsiteY41" fmla="*/ 436563 h 895243"/>
                  <a:gd name="connsiteX42" fmla="*/ 8569 w 341313"/>
                  <a:gd name="connsiteY42" fmla="*/ 341844 h 895243"/>
                  <a:gd name="connsiteX43" fmla="*/ 14995 w 341313"/>
                  <a:gd name="connsiteY43" fmla="*/ 311933 h 895243"/>
                  <a:gd name="connsiteX44" fmla="*/ 18565 w 341313"/>
                  <a:gd name="connsiteY44" fmla="*/ 297689 h 895243"/>
                  <a:gd name="connsiteX45" fmla="*/ 26420 w 341313"/>
                  <a:gd name="connsiteY45" fmla="*/ 268490 h 895243"/>
                  <a:gd name="connsiteX46" fmla="*/ 63550 w 341313"/>
                  <a:gd name="connsiteY46" fmla="*/ 170210 h 895243"/>
                  <a:gd name="connsiteX47" fmla="*/ 77117 w 341313"/>
                  <a:gd name="connsiteY47" fmla="*/ 143859 h 895243"/>
                  <a:gd name="connsiteX48" fmla="*/ 182081 w 341313"/>
                  <a:gd name="connsiteY48" fmla="*/ 0 h 89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41313" h="895243">
                    <a:moveTo>
                      <a:pt x="0" y="468312"/>
                    </a:moveTo>
                    <a:cubicBezTo>
                      <a:pt x="0" y="468312"/>
                      <a:pt x="0" y="468312"/>
                      <a:pt x="223547" y="468312"/>
                    </a:cubicBezTo>
                    <a:cubicBezTo>
                      <a:pt x="223547" y="474742"/>
                      <a:pt x="224261" y="481171"/>
                      <a:pt x="224261" y="488315"/>
                    </a:cubicBezTo>
                    <a:cubicBezTo>
                      <a:pt x="224975" y="497602"/>
                      <a:pt x="226404" y="507603"/>
                      <a:pt x="227832" y="517604"/>
                    </a:cubicBezTo>
                    <a:cubicBezTo>
                      <a:pt x="229261" y="526891"/>
                      <a:pt x="231403" y="536892"/>
                      <a:pt x="233546" y="546179"/>
                    </a:cubicBezTo>
                    <a:cubicBezTo>
                      <a:pt x="234974" y="553323"/>
                      <a:pt x="236403" y="559752"/>
                      <a:pt x="237831" y="565467"/>
                    </a:cubicBezTo>
                    <a:cubicBezTo>
                      <a:pt x="239260" y="571897"/>
                      <a:pt x="241402" y="578326"/>
                      <a:pt x="243545" y="584041"/>
                    </a:cubicBezTo>
                    <a:cubicBezTo>
                      <a:pt x="245687" y="590470"/>
                      <a:pt x="247116" y="596185"/>
                      <a:pt x="249973" y="602615"/>
                    </a:cubicBezTo>
                    <a:cubicBezTo>
                      <a:pt x="254258" y="614759"/>
                      <a:pt x="259257" y="625475"/>
                      <a:pt x="264257" y="636905"/>
                    </a:cubicBezTo>
                    <a:cubicBezTo>
                      <a:pt x="267114" y="641905"/>
                      <a:pt x="269970" y="647620"/>
                      <a:pt x="272827" y="653335"/>
                    </a:cubicBezTo>
                    <a:cubicBezTo>
                      <a:pt x="274256" y="656193"/>
                      <a:pt x="275684" y="658336"/>
                      <a:pt x="277112" y="661193"/>
                    </a:cubicBezTo>
                    <a:cubicBezTo>
                      <a:pt x="280684" y="666908"/>
                      <a:pt x="283540" y="672623"/>
                      <a:pt x="287111" y="678338"/>
                    </a:cubicBezTo>
                    <a:cubicBezTo>
                      <a:pt x="299967" y="698341"/>
                      <a:pt x="313537" y="716915"/>
                      <a:pt x="329250" y="734774"/>
                    </a:cubicBezTo>
                    <a:cubicBezTo>
                      <a:pt x="334963" y="740489"/>
                      <a:pt x="334963" y="750490"/>
                      <a:pt x="329250" y="756205"/>
                    </a:cubicBezTo>
                    <a:cubicBezTo>
                      <a:pt x="329250" y="756205"/>
                      <a:pt x="329250" y="756205"/>
                      <a:pt x="192836" y="890508"/>
                    </a:cubicBezTo>
                    <a:cubicBezTo>
                      <a:pt x="186408" y="896937"/>
                      <a:pt x="175695" y="896937"/>
                      <a:pt x="169981" y="889793"/>
                    </a:cubicBezTo>
                    <a:cubicBezTo>
                      <a:pt x="137842" y="854075"/>
                      <a:pt x="107845" y="814784"/>
                      <a:pt x="84277" y="772636"/>
                    </a:cubicBezTo>
                    <a:cubicBezTo>
                      <a:pt x="81420" y="768350"/>
                      <a:pt x="79277" y="764063"/>
                      <a:pt x="77135" y="759777"/>
                    </a:cubicBezTo>
                    <a:cubicBezTo>
                      <a:pt x="72135" y="751205"/>
                      <a:pt x="67850" y="741918"/>
                      <a:pt x="63565" y="733345"/>
                    </a:cubicBezTo>
                    <a:cubicBezTo>
                      <a:pt x="61422" y="728345"/>
                      <a:pt x="59279" y="724058"/>
                      <a:pt x="57137" y="719772"/>
                    </a:cubicBezTo>
                    <a:cubicBezTo>
                      <a:pt x="53566" y="710485"/>
                      <a:pt x="49281" y="701198"/>
                      <a:pt x="45709" y="691912"/>
                    </a:cubicBezTo>
                    <a:cubicBezTo>
                      <a:pt x="39996" y="678338"/>
                      <a:pt x="34996" y="663337"/>
                      <a:pt x="30711" y="649049"/>
                    </a:cubicBezTo>
                    <a:cubicBezTo>
                      <a:pt x="27854" y="639048"/>
                      <a:pt x="24997" y="630475"/>
                      <a:pt x="22141" y="620474"/>
                    </a:cubicBezTo>
                    <a:cubicBezTo>
                      <a:pt x="20712" y="616188"/>
                      <a:pt x="19284" y="611187"/>
                      <a:pt x="18570" y="606901"/>
                    </a:cubicBezTo>
                    <a:cubicBezTo>
                      <a:pt x="15713" y="596900"/>
                      <a:pt x="13570" y="586898"/>
                      <a:pt x="11428" y="576897"/>
                    </a:cubicBezTo>
                    <a:cubicBezTo>
                      <a:pt x="9285" y="566896"/>
                      <a:pt x="7857" y="556895"/>
                      <a:pt x="6428" y="545465"/>
                    </a:cubicBezTo>
                    <a:cubicBezTo>
                      <a:pt x="5000" y="535463"/>
                      <a:pt x="3571" y="525462"/>
                      <a:pt x="2857" y="514747"/>
                    </a:cubicBezTo>
                    <a:cubicBezTo>
                      <a:pt x="2143" y="509746"/>
                      <a:pt x="1429" y="504745"/>
                      <a:pt x="1429" y="499745"/>
                    </a:cubicBezTo>
                    <a:cubicBezTo>
                      <a:pt x="714" y="489029"/>
                      <a:pt x="0" y="478313"/>
                      <a:pt x="0" y="468312"/>
                    </a:cubicBezTo>
                    <a:close/>
                    <a:moveTo>
                      <a:pt x="182081" y="0"/>
                    </a:moveTo>
                    <a:cubicBezTo>
                      <a:pt x="182081" y="0"/>
                      <a:pt x="182081" y="0"/>
                      <a:pt x="341313" y="158103"/>
                    </a:cubicBezTo>
                    <a:cubicBezTo>
                      <a:pt x="310609" y="190151"/>
                      <a:pt x="284904" y="225759"/>
                      <a:pt x="264911" y="266353"/>
                    </a:cubicBezTo>
                    <a:cubicBezTo>
                      <a:pt x="262054" y="272051"/>
                      <a:pt x="259912" y="277748"/>
                      <a:pt x="257056" y="284158"/>
                    </a:cubicBezTo>
                    <a:cubicBezTo>
                      <a:pt x="254914" y="289855"/>
                      <a:pt x="252772" y="295553"/>
                      <a:pt x="250630" y="301250"/>
                    </a:cubicBezTo>
                    <a:cubicBezTo>
                      <a:pt x="247773" y="307660"/>
                      <a:pt x="246345" y="313357"/>
                      <a:pt x="244203" y="319767"/>
                    </a:cubicBezTo>
                    <a:cubicBezTo>
                      <a:pt x="242775" y="322615"/>
                      <a:pt x="242061" y="325464"/>
                      <a:pt x="241347" y="329025"/>
                    </a:cubicBezTo>
                    <a:cubicBezTo>
                      <a:pt x="239205" y="334722"/>
                      <a:pt x="237777" y="341132"/>
                      <a:pt x="236349" y="347541"/>
                    </a:cubicBezTo>
                    <a:cubicBezTo>
                      <a:pt x="234207" y="356800"/>
                      <a:pt x="232065" y="366058"/>
                      <a:pt x="229922" y="376028"/>
                    </a:cubicBezTo>
                    <a:cubicBezTo>
                      <a:pt x="229922" y="378877"/>
                      <a:pt x="229208" y="382438"/>
                      <a:pt x="228494" y="385287"/>
                    </a:cubicBezTo>
                    <a:cubicBezTo>
                      <a:pt x="227066" y="395969"/>
                      <a:pt x="225638" y="405940"/>
                      <a:pt x="224924" y="415910"/>
                    </a:cubicBezTo>
                    <a:cubicBezTo>
                      <a:pt x="224924" y="422320"/>
                      <a:pt x="224210" y="429441"/>
                      <a:pt x="224210" y="436563"/>
                    </a:cubicBezTo>
                    <a:cubicBezTo>
                      <a:pt x="224210" y="436563"/>
                      <a:pt x="224210" y="436563"/>
                      <a:pt x="0" y="436563"/>
                    </a:cubicBezTo>
                    <a:cubicBezTo>
                      <a:pt x="714" y="403803"/>
                      <a:pt x="3570" y="372467"/>
                      <a:pt x="8569" y="341844"/>
                    </a:cubicBezTo>
                    <a:cubicBezTo>
                      <a:pt x="9997" y="331873"/>
                      <a:pt x="12853" y="321903"/>
                      <a:pt x="14995" y="311933"/>
                    </a:cubicBezTo>
                    <a:cubicBezTo>
                      <a:pt x="16423" y="306947"/>
                      <a:pt x="17137" y="302674"/>
                      <a:pt x="18565" y="297689"/>
                    </a:cubicBezTo>
                    <a:cubicBezTo>
                      <a:pt x="20708" y="287719"/>
                      <a:pt x="23564" y="277748"/>
                      <a:pt x="26420" y="268490"/>
                    </a:cubicBezTo>
                    <a:cubicBezTo>
                      <a:pt x="35702" y="233593"/>
                      <a:pt x="48555" y="201546"/>
                      <a:pt x="63550" y="170210"/>
                    </a:cubicBezTo>
                    <a:cubicBezTo>
                      <a:pt x="67834" y="161664"/>
                      <a:pt x="72119" y="153118"/>
                      <a:pt x="77117" y="143859"/>
                    </a:cubicBezTo>
                    <a:cubicBezTo>
                      <a:pt x="104965" y="91158"/>
                      <a:pt x="140667" y="43443"/>
                      <a:pt x="1820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D73EC36-8EB5-952A-2F64-7F66C9190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5150" y="2876549"/>
                <a:ext cx="1104901" cy="1096600"/>
              </a:xfrm>
              <a:custGeom>
                <a:avLst/>
                <a:gdLst>
                  <a:gd name="connsiteX0" fmla="*/ 555397 w 1104901"/>
                  <a:gd name="connsiteY0" fmla="*/ 717550 h 1096600"/>
                  <a:gd name="connsiteX1" fmla="*/ 515938 w 1104901"/>
                  <a:gd name="connsiteY1" fmla="*/ 777673 h 1096600"/>
                  <a:gd name="connsiteX2" fmla="*/ 525265 w 1104901"/>
                  <a:gd name="connsiteY2" fmla="*/ 824913 h 1096600"/>
                  <a:gd name="connsiteX3" fmla="*/ 550375 w 1104901"/>
                  <a:gd name="connsiteY3" fmla="*/ 841375 h 1096600"/>
                  <a:gd name="connsiteX4" fmla="*/ 590551 w 1104901"/>
                  <a:gd name="connsiteY4" fmla="*/ 778389 h 1096600"/>
                  <a:gd name="connsiteX5" fmla="*/ 555397 w 1104901"/>
                  <a:gd name="connsiteY5" fmla="*/ 717550 h 1096600"/>
                  <a:gd name="connsiteX6" fmla="*/ 882174 w 1104901"/>
                  <a:gd name="connsiteY6" fmla="*/ 669925 h 1096600"/>
                  <a:gd name="connsiteX7" fmla="*/ 1104900 w 1104901"/>
                  <a:gd name="connsiteY7" fmla="*/ 669925 h 1096600"/>
                  <a:gd name="connsiteX8" fmla="*/ 1086340 w 1104901"/>
                  <a:gd name="connsiteY8" fmla="*/ 807800 h 1096600"/>
                  <a:gd name="connsiteX9" fmla="*/ 1078487 w 1104901"/>
                  <a:gd name="connsiteY9" fmla="*/ 837089 h 1096600"/>
                  <a:gd name="connsiteX10" fmla="*/ 1069207 w 1104901"/>
                  <a:gd name="connsiteY10" fmla="*/ 865664 h 1096600"/>
                  <a:gd name="connsiteX11" fmla="*/ 1047077 w 1104901"/>
                  <a:gd name="connsiteY11" fmla="*/ 921385 h 1096600"/>
                  <a:gd name="connsiteX12" fmla="*/ 1034941 w 1104901"/>
                  <a:gd name="connsiteY12" fmla="*/ 947817 h 1096600"/>
                  <a:gd name="connsiteX13" fmla="*/ 1020664 w 1104901"/>
                  <a:gd name="connsiteY13" fmla="*/ 974963 h 1096600"/>
                  <a:gd name="connsiteX14" fmla="*/ 1005673 w 1104901"/>
                  <a:gd name="connsiteY14" fmla="*/ 999966 h 1096600"/>
                  <a:gd name="connsiteX15" fmla="*/ 980688 w 1104901"/>
                  <a:gd name="connsiteY15" fmla="*/ 1035685 h 1096600"/>
                  <a:gd name="connsiteX16" fmla="*/ 935714 w 1104901"/>
                  <a:gd name="connsiteY16" fmla="*/ 1091406 h 1096600"/>
                  <a:gd name="connsiteX17" fmla="*/ 912871 w 1104901"/>
                  <a:gd name="connsiteY17" fmla="*/ 1092121 h 1096600"/>
                  <a:gd name="connsiteX18" fmla="*/ 777950 w 1104901"/>
                  <a:gd name="connsiteY18" fmla="*/ 957818 h 1096600"/>
                  <a:gd name="connsiteX19" fmla="*/ 777236 w 1104901"/>
                  <a:gd name="connsiteY19" fmla="*/ 936387 h 1096600"/>
                  <a:gd name="connsiteX20" fmla="*/ 823637 w 1104901"/>
                  <a:gd name="connsiteY20" fmla="*/ 872093 h 1096600"/>
                  <a:gd name="connsiteX21" fmla="*/ 832918 w 1104901"/>
                  <a:gd name="connsiteY21" fmla="*/ 855663 h 1096600"/>
                  <a:gd name="connsiteX22" fmla="*/ 840770 w 1104901"/>
                  <a:gd name="connsiteY22" fmla="*/ 838518 h 1096600"/>
                  <a:gd name="connsiteX23" fmla="*/ 852192 w 1104901"/>
                  <a:gd name="connsiteY23" fmla="*/ 812086 h 1096600"/>
                  <a:gd name="connsiteX24" fmla="*/ 880033 w 1104901"/>
                  <a:gd name="connsiteY24" fmla="*/ 699215 h 1096600"/>
                  <a:gd name="connsiteX25" fmla="*/ 882174 w 1104901"/>
                  <a:gd name="connsiteY25" fmla="*/ 669925 h 1096600"/>
                  <a:gd name="connsiteX26" fmla="*/ 555311 w 1104901"/>
                  <a:gd name="connsiteY26" fmla="*/ 669925 h 1096600"/>
                  <a:gd name="connsiteX27" fmla="*/ 621804 w 1104901"/>
                  <a:gd name="connsiteY27" fmla="*/ 699161 h 1096600"/>
                  <a:gd name="connsiteX28" fmla="*/ 646113 w 1104901"/>
                  <a:gd name="connsiteY28" fmla="*/ 779739 h 1096600"/>
                  <a:gd name="connsiteX29" fmla="*/ 620374 w 1104901"/>
                  <a:gd name="connsiteY29" fmla="*/ 858177 h 1096600"/>
                  <a:gd name="connsiteX30" fmla="*/ 552451 w 1104901"/>
                  <a:gd name="connsiteY30" fmla="*/ 887413 h 1096600"/>
                  <a:gd name="connsiteX31" fmla="*/ 458788 w 1104901"/>
                  <a:gd name="connsiteY31" fmla="*/ 774747 h 1096600"/>
                  <a:gd name="connsiteX32" fmla="*/ 485958 w 1104901"/>
                  <a:gd name="connsiteY32" fmla="*/ 699161 h 1096600"/>
                  <a:gd name="connsiteX33" fmla="*/ 555311 w 1104901"/>
                  <a:gd name="connsiteY33" fmla="*/ 669925 h 1096600"/>
                  <a:gd name="connsiteX34" fmla="*/ 343883 w 1104901"/>
                  <a:gd name="connsiteY34" fmla="*/ 476250 h 1096600"/>
                  <a:gd name="connsiteX35" fmla="*/ 304800 w 1104901"/>
                  <a:gd name="connsiteY35" fmla="*/ 537089 h 1096600"/>
                  <a:gd name="connsiteX36" fmla="*/ 314749 w 1104901"/>
                  <a:gd name="connsiteY36" fmla="*/ 583613 h 1096600"/>
                  <a:gd name="connsiteX37" fmla="*/ 338909 w 1104901"/>
                  <a:gd name="connsiteY37" fmla="*/ 600075 h 1096600"/>
                  <a:gd name="connsiteX38" fmla="*/ 379413 w 1104901"/>
                  <a:gd name="connsiteY38" fmla="*/ 537089 h 1096600"/>
                  <a:gd name="connsiteX39" fmla="*/ 343883 w 1104901"/>
                  <a:gd name="connsiteY39" fmla="*/ 476250 h 1096600"/>
                  <a:gd name="connsiteX40" fmla="*/ 562165 w 1104901"/>
                  <a:gd name="connsiteY40" fmla="*/ 430213 h 1096600"/>
                  <a:gd name="connsiteX41" fmla="*/ 604222 w 1104901"/>
                  <a:gd name="connsiteY41" fmla="*/ 430213 h 1096600"/>
                  <a:gd name="connsiteX42" fmla="*/ 609924 w 1104901"/>
                  <a:gd name="connsiteY42" fmla="*/ 440895 h 1096600"/>
                  <a:gd name="connsiteX43" fmla="*/ 341902 w 1104901"/>
                  <a:gd name="connsiteY43" fmla="*/ 883852 h 1096600"/>
                  <a:gd name="connsiteX44" fmla="*/ 336199 w 1104901"/>
                  <a:gd name="connsiteY44" fmla="*/ 887413 h 1096600"/>
                  <a:gd name="connsiteX45" fmla="*/ 293429 w 1104901"/>
                  <a:gd name="connsiteY45" fmla="*/ 887413 h 1096600"/>
                  <a:gd name="connsiteX46" fmla="*/ 287014 w 1104901"/>
                  <a:gd name="connsiteY46" fmla="*/ 876731 h 1096600"/>
                  <a:gd name="connsiteX47" fmla="*/ 556462 w 1104901"/>
                  <a:gd name="connsiteY47" fmla="*/ 433061 h 1096600"/>
                  <a:gd name="connsiteX48" fmla="*/ 562165 w 1104901"/>
                  <a:gd name="connsiteY48" fmla="*/ 430213 h 1096600"/>
                  <a:gd name="connsiteX49" fmla="*/ 344602 w 1104901"/>
                  <a:gd name="connsiteY49" fmla="*/ 430213 h 1096600"/>
                  <a:gd name="connsiteX50" fmla="*/ 411612 w 1104901"/>
                  <a:gd name="connsiteY50" fmla="*/ 459449 h 1096600"/>
                  <a:gd name="connsiteX51" fmla="*/ 436563 w 1104901"/>
                  <a:gd name="connsiteY51" fmla="*/ 540027 h 1096600"/>
                  <a:gd name="connsiteX52" fmla="*/ 410187 w 1104901"/>
                  <a:gd name="connsiteY52" fmla="*/ 618465 h 1096600"/>
                  <a:gd name="connsiteX53" fmla="*/ 341750 w 1104901"/>
                  <a:gd name="connsiteY53" fmla="*/ 647701 h 1096600"/>
                  <a:gd name="connsiteX54" fmla="*/ 247650 w 1104901"/>
                  <a:gd name="connsiteY54" fmla="*/ 534322 h 1096600"/>
                  <a:gd name="connsiteX55" fmla="*/ 274740 w 1104901"/>
                  <a:gd name="connsiteY55" fmla="*/ 459449 h 1096600"/>
                  <a:gd name="connsiteX56" fmla="*/ 344602 w 1104901"/>
                  <a:gd name="connsiteY56" fmla="*/ 430213 h 1096600"/>
                  <a:gd name="connsiteX57" fmla="*/ 924752 w 1104901"/>
                  <a:gd name="connsiteY57" fmla="*/ 203200 h 1096600"/>
                  <a:gd name="connsiteX58" fmla="*/ 953347 w 1104901"/>
                  <a:gd name="connsiteY58" fmla="*/ 235948 h 1096600"/>
                  <a:gd name="connsiteX59" fmla="*/ 971934 w 1104901"/>
                  <a:gd name="connsiteY59" fmla="*/ 259441 h 1096600"/>
                  <a:gd name="connsiteX60" fmla="*/ 997669 w 1104901"/>
                  <a:gd name="connsiteY60" fmla="*/ 295748 h 1096600"/>
                  <a:gd name="connsiteX61" fmla="*/ 1027694 w 1104901"/>
                  <a:gd name="connsiteY61" fmla="*/ 346293 h 1096600"/>
                  <a:gd name="connsiteX62" fmla="*/ 1078451 w 1104901"/>
                  <a:gd name="connsiteY62" fmla="*/ 470877 h 1096600"/>
                  <a:gd name="connsiteX63" fmla="*/ 1098467 w 1104901"/>
                  <a:gd name="connsiteY63" fmla="*/ 559865 h 1096600"/>
                  <a:gd name="connsiteX64" fmla="*/ 1104901 w 1104901"/>
                  <a:gd name="connsiteY64" fmla="*/ 638175 h 1096600"/>
                  <a:gd name="connsiteX65" fmla="*/ 881859 w 1104901"/>
                  <a:gd name="connsiteY65" fmla="*/ 638175 h 1096600"/>
                  <a:gd name="connsiteX66" fmla="*/ 880429 w 1104901"/>
                  <a:gd name="connsiteY66" fmla="*/ 618241 h 1096600"/>
                  <a:gd name="connsiteX67" fmla="*/ 875425 w 1104901"/>
                  <a:gd name="connsiteY67" fmla="*/ 578375 h 1096600"/>
                  <a:gd name="connsiteX68" fmla="*/ 867561 w 1104901"/>
                  <a:gd name="connsiteY68" fmla="*/ 540644 h 1096600"/>
                  <a:gd name="connsiteX69" fmla="*/ 864702 w 1104901"/>
                  <a:gd name="connsiteY69" fmla="*/ 531389 h 1096600"/>
                  <a:gd name="connsiteX70" fmla="*/ 858983 w 1104901"/>
                  <a:gd name="connsiteY70" fmla="*/ 512879 h 1096600"/>
                  <a:gd name="connsiteX71" fmla="*/ 848260 w 1104901"/>
                  <a:gd name="connsiteY71" fmla="*/ 486539 h 1096600"/>
                  <a:gd name="connsiteX72" fmla="*/ 836821 w 1104901"/>
                  <a:gd name="connsiteY72" fmla="*/ 460198 h 1096600"/>
                  <a:gd name="connsiteX73" fmla="*/ 766763 w 1104901"/>
                  <a:gd name="connsiteY73" fmla="*/ 360531 h 1096600"/>
                  <a:gd name="connsiteX74" fmla="*/ 924752 w 1104901"/>
                  <a:gd name="connsiteY74" fmla="*/ 203200 h 1096600"/>
                  <a:gd name="connsiteX75" fmla="*/ 465138 w 1104901"/>
                  <a:gd name="connsiteY75" fmla="*/ 0 h 1096600"/>
                  <a:gd name="connsiteX76" fmla="*/ 663127 w 1104901"/>
                  <a:gd name="connsiteY76" fmla="*/ 35013 h 1096600"/>
                  <a:gd name="connsiteX77" fmla="*/ 691003 w 1104901"/>
                  <a:gd name="connsiteY77" fmla="*/ 45016 h 1096600"/>
                  <a:gd name="connsiteX78" fmla="*/ 745325 w 1104901"/>
                  <a:gd name="connsiteY78" fmla="*/ 68596 h 1096600"/>
                  <a:gd name="connsiteX79" fmla="*/ 771772 w 1104901"/>
                  <a:gd name="connsiteY79" fmla="*/ 82887 h 1096600"/>
                  <a:gd name="connsiteX80" fmla="*/ 822520 w 1104901"/>
                  <a:gd name="connsiteY80" fmla="*/ 115041 h 1096600"/>
                  <a:gd name="connsiteX81" fmla="*/ 846107 w 1104901"/>
                  <a:gd name="connsiteY81" fmla="*/ 131476 h 1096600"/>
                  <a:gd name="connsiteX82" fmla="*/ 858258 w 1104901"/>
                  <a:gd name="connsiteY82" fmla="*/ 140765 h 1096600"/>
                  <a:gd name="connsiteX83" fmla="*/ 881131 w 1104901"/>
                  <a:gd name="connsiteY83" fmla="*/ 159343 h 1096600"/>
                  <a:gd name="connsiteX84" fmla="*/ 903288 w 1104901"/>
                  <a:gd name="connsiteY84" fmla="*/ 179350 h 1096600"/>
                  <a:gd name="connsiteX85" fmla="*/ 744610 w 1104901"/>
                  <a:gd name="connsiteY85" fmla="*/ 336550 h 1096600"/>
                  <a:gd name="connsiteX86" fmla="*/ 669560 w 1104901"/>
                  <a:gd name="connsiteY86" fmla="*/ 279386 h 1096600"/>
                  <a:gd name="connsiteX87" fmla="*/ 652406 w 1104901"/>
                  <a:gd name="connsiteY87" fmla="*/ 270812 h 1096600"/>
                  <a:gd name="connsiteX88" fmla="*/ 618097 w 1104901"/>
                  <a:gd name="connsiteY88" fmla="*/ 255092 h 1096600"/>
                  <a:gd name="connsiteX89" fmla="*/ 590936 w 1104901"/>
                  <a:gd name="connsiteY89" fmla="*/ 244374 h 1096600"/>
                  <a:gd name="connsiteX90" fmla="*/ 581644 w 1104901"/>
                  <a:gd name="connsiteY90" fmla="*/ 241516 h 1096600"/>
                  <a:gd name="connsiteX91" fmla="*/ 563060 w 1104901"/>
                  <a:gd name="connsiteY91" fmla="*/ 235799 h 1096600"/>
                  <a:gd name="connsiteX92" fmla="*/ 535185 w 1104901"/>
                  <a:gd name="connsiteY92" fmla="*/ 229368 h 1096600"/>
                  <a:gd name="connsiteX93" fmla="*/ 505165 w 1104901"/>
                  <a:gd name="connsiteY93" fmla="*/ 224367 h 1096600"/>
                  <a:gd name="connsiteX94" fmla="*/ 465138 w 1104901"/>
                  <a:gd name="connsiteY94" fmla="*/ 221508 h 1096600"/>
                  <a:gd name="connsiteX95" fmla="*/ 465138 w 1104901"/>
                  <a:gd name="connsiteY95" fmla="*/ 0 h 1096600"/>
                  <a:gd name="connsiteX96" fmla="*/ 434975 w 1104901"/>
                  <a:gd name="connsiteY96" fmla="*/ 0 h 1096600"/>
                  <a:gd name="connsiteX97" fmla="*/ 434975 w 1104901"/>
                  <a:gd name="connsiteY97" fmla="*/ 221508 h 1096600"/>
                  <a:gd name="connsiteX98" fmla="*/ 156876 w 1104901"/>
                  <a:gd name="connsiteY98" fmla="*/ 336550 h 1096600"/>
                  <a:gd name="connsiteX99" fmla="*/ 0 w 1104901"/>
                  <a:gd name="connsiteY99" fmla="*/ 179350 h 1096600"/>
                  <a:gd name="connsiteX100" fmla="*/ 32801 w 1104901"/>
                  <a:gd name="connsiteY100" fmla="*/ 150054 h 1096600"/>
                  <a:gd name="connsiteX101" fmla="*/ 79864 w 1104901"/>
                  <a:gd name="connsiteY101" fmla="*/ 115041 h 1096600"/>
                  <a:gd name="connsiteX102" fmla="*/ 104109 w 1104901"/>
                  <a:gd name="connsiteY102" fmla="*/ 98607 h 1096600"/>
                  <a:gd name="connsiteX103" fmla="*/ 168998 w 1104901"/>
                  <a:gd name="connsiteY103" fmla="*/ 62165 h 1096600"/>
                  <a:gd name="connsiteX104" fmla="*/ 253141 w 1104901"/>
                  <a:gd name="connsiteY104" fmla="*/ 30011 h 1096600"/>
                  <a:gd name="connsiteX105" fmla="*/ 267402 w 1104901"/>
                  <a:gd name="connsiteY105" fmla="*/ 25723 h 1096600"/>
                  <a:gd name="connsiteX106" fmla="*/ 296638 w 1104901"/>
                  <a:gd name="connsiteY106" fmla="*/ 17863 h 1096600"/>
                  <a:gd name="connsiteX107" fmla="*/ 326588 w 1104901"/>
                  <a:gd name="connsiteY107" fmla="*/ 11433 h 1096600"/>
                  <a:gd name="connsiteX108" fmla="*/ 402886 w 1104901"/>
                  <a:gd name="connsiteY108" fmla="*/ 1429 h 1096600"/>
                  <a:gd name="connsiteX109" fmla="*/ 434975 w 1104901"/>
                  <a:gd name="connsiteY109" fmla="*/ 0 h 109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104901" h="1096600">
                    <a:moveTo>
                      <a:pt x="555397" y="717550"/>
                    </a:moveTo>
                    <a:cubicBezTo>
                      <a:pt x="528852" y="717550"/>
                      <a:pt x="515938" y="737591"/>
                      <a:pt x="515938" y="777673"/>
                    </a:cubicBezTo>
                    <a:cubicBezTo>
                      <a:pt x="515938" y="798430"/>
                      <a:pt x="519525" y="814177"/>
                      <a:pt x="525265" y="824913"/>
                    </a:cubicBezTo>
                    <a:cubicBezTo>
                      <a:pt x="531722" y="835649"/>
                      <a:pt x="540331" y="841375"/>
                      <a:pt x="550375" y="841375"/>
                    </a:cubicBezTo>
                    <a:cubicBezTo>
                      <a:pt x="577637" y="841375"/>
                      <a:pt x="590551" y="820618"/>
                      <a:pt x="590551" y="778389"/>
                    </a:cubicBezTo>
                    <a:cubicBezTo>
                      <a:pt x="590551" y="737591"/>
                      <a:pt x="579072" y="717550"/>
                      <a:pt x="555397" y="717550"/>
                    </a:cubicBezTo>
                    <a:close/>
                    <a:moveTo>
                      <a:pt x="882174" y="669925"/>
                    </a:moveTo>
                    <a:cubicBezTo>
                      <a:pt x="882174" y="669925"/>
                      <a:pt x="882174" y="669925"/>
                      <a:pt x="1104900" y="669925"/>
                    </a:cubicBezTo>
                    <a:cubicBezTo>
                      <a:pt x="1103473" y="717074"/>
                      <a:pt x="1097762" y="762794"/>
                      <a:pt x="1086340" y="807800"/>
                    </a:cubicBezTo>
                    <a:cubicBezTo>
                      <a:pt x="1084198" y="817086"/>
                      <a:pt x="1081343" y="827088"/>
                      <a:pt x="1078487" y="837089"/>
                    </a:cubicBezTo>
                    <a:cubicBezTo>
                      <a:pt x="1075632" y="846376"/>
                      <a:pt x="1072776" y="856377"/>
                      <a:pt x="1069207" y="865664"/>
                    </a:cubicBezTo>
                    <a:cubicBezTo>
                      <a:pt x="1062782" y="884238"/>
                      <a:pt x="1055644" y="902811"/>
                      <a:pt x="1047077" y="921385"/>
                    </a:cubicBezTo>
                    <a:cubicBezTo>
                      <a:pt x="1043508" y="929958"/>
                      <a:pt x="1039225" y="939245"/>
                      <a:pt x="1034941" y="947817"/>
                    </a:cubicBezTo>
                    <a:cubicBezTo>
                      <a:pt x="1029944" y="957104"/>
                      <a:pt x="1025661" y="965676"/>
                      <a:pt x="1020664" y="974963"/>
                    </a:cubicBezTo>
                    <a:cubicBezTo>
                      <a:pt x="1015667" y="983536"/>
                      <a:pt x="1010670" y="991394"/>
                      <a:pt x="1005673" y="999966"/>
                    </a:cubicBezTo>
                    <a:cubicBezTo>
                      <a:pt x="997820" y="1011396"/>
                      <a:pt x="989254" y="1023541"/>
                      <a:pt x="980688" y="1035685"/>
                    </a:cubicBezTo>
                    <a:cubicBezTo>
                      <a:pt x="966410" y="1055688"/>
                      <a:pt x="951419" y="1073547"/>
                      <a:pt x="935714" y="1091406"/>
                    </a:cubicBezTo>
                    <a:cubicBezTo>
                      <a:pt x="930003" y="1097836"/>
                      <a:pt x="919295" y="1098550"/>
                      <a:pt x="912871" y="1092121"/>
                    </a:cubicBezTo>
                    <a:cubicBezTo>
                      <a:pt x="912871" y="1092121"/>
                      <a:pt x="912871" y="1092121"/>
                      <a:pt x="777950" y="957818"/>
                    </a:cubicBezTo>
                    <a:cubicBezTo>
                      <a:pt x="771525" y="952103"/>
                      <a:pt x="771525" y="942816"/>
                      <a:pt x="777236" y="936387"/>
                    </a:cubicBezTo>
                    <a:cubicBezTo>
                      <a:pt x="794369" y="916385"/>
                      <a:pt x="810074" y="894953"/>
                      <a:pt x="823637" y="872093"/>
                    </a:cubicBezTo>
                    <a:cubicBezTo>
                      <a:pt x="826493" y="866378"/>
                      <a:pt x="829348" y="860663"/>
                      <a:pt x="832918" y="855663"/>
                    </a:cubicBezTo>
                    <a:cubicBezTo>
                      <a:pt x="835773" y="849948"/>
                      <a:pt x="838629" y="844233"/>
                      <a:pt x="840770" y="838518"/>
                    </a:cubicBezTo>
                    <a:cubicBezTo>
                      <a:pt x="845053" y="829945"/>
                      <a:pt x="848623" y="822087"/>
                      <a:pt x="852192" y="812086"/>
                    </a:cubicBezTo>
                    <a:cubicBezTo>
                      <a:pt x="866469" y="777081"/>
                      <a:pt x="875750" y="739220"/>
                      <a:pt x="880033" y="699215"/>
                    </a:cubicBezTo>
                    <a:cubicBezTo>
                      <a:pt x="881460" y="689928"/>
                      <a:pt x="882174" y="679926"/>
                      <a:pt x="882174" y="669925"/>
                    </a:cubicBezTo>
                    <a:close/>
                    <a:moveTo>
                      <a:pt x="555311" y="669925"/>
                    </a:moveTo>
                    <a:cubicBezTo>
                      <a:pt x="583195" y="669925"/>
                      <a:pt x="605359" y="679908"/>
                      <a:pt x="621804" y="699161"/>
                    </a:cubicBezTo>
                    <a:cubicBezTo>
                      <a:pt x="638248" y="718414"/>
                      <a:pt x="646113" y="745511"/>
                      <a:pt x="646113" y="779739"/>
                    </a:cubicBezTo>
                    <a:cubicBezTo>
                      <a:pt x="646113" y="812540"/>
                      <a:pt x="637533" y="838211"/>
                      <a:pt x="620374" y="858177"/>
                    </a:cubicBezTo>
                    <a:cubicBezTo>
                      <a:pt x="602499" y="877430"/>
                      <a:pt x="580335" y="887413"/>
                      <a:pt x="552451" y="887413"/>
                    </a:cubicBezTo>
                    <a:cubicBezTo>
                      <a:pt x="490247" y="887413"/>
                      <a:pt x="458788" y="849620"/>
                      <a:pt x="458788" y="774747"/>
                    </a:cubicBezTo>
                    <a:cubicBezTo>
                      <a:pt x="458788" y="744085"/>
                      <a:pt x="468083" y="718414"/>
                      <a:pt x="485958" y="699161"/>
                    </a:cubicBezTo>
                    <a:cubicBezTo>
                      <a:pt x="503832" y="679908"/>
                      <a:pt x="526711" y="669925"/>
                      <a:pt x="555311" y="669925"/>
                    </a:cubicBezTo>
                    <a:close/>
                    <a:moveTo>
                      <a:pt x="343883" y="476250"/>
                    </a:moveTo>
                    <a:cubicBezTo>
                      <a:pt x="318302" y="476250"/>
                      <a:pt x="304800" y="496291"/>
                      <a:pt x="304800" y="537089"/>
                    </a:cubicBezTo>
                    <a:cubicBezTo>
                      <a:pt x="304800" y="557130"/>
                      <a:pt x="308353" y="572877"/>
                      <a:pt x="314749" y="583613"/>
                    </a:cubicBezTo>
                    <a:cubicBezTo>
                      <a:pt x="321144" y="594349"/>
                      <a:pt x="329671" y="600075"/>
                      <a:pt x="338909" y="600075"/>
                    </a:cubicBezTo>
                    <a:cubicBezTo>
                      <a:pt x="365912" y="600075"/>
                      <a:pt x="379413" y="579318"/>
                      <a:pt x="379413" y="537089"/>
                    </a:cubicBezTo>
                    <a:cubicBezTo>
                      <a:pt x="379413" y="496291"/>
                      <a:pt x="367333" y="476250"/>
                      <a:pt x="343883" y="476250"/>
                    </a:cubicBezTo>
                    <a:close/>
                    <a:moveTo>
                      <a:pt x="562165" y="430213"/>
                    </a:moveTo>
                    <a:cubicBezTo>
                      <a:pt x="562165" y="430213"/>
                      <a:pt x="562165" y="430213"/>
                      <a:pt x="604222" y="430213"/>
                    </a:cubicBezTo>
                    <a:cubicBezTo>
                      <a:pt x="609924" y="430213"/>
                      <a:pt x="612776" y="435910"/>
                      <a:pt x="609924" y="440895"/>
                    </a:cubicBezTo>
                    <a:cubicBezTo>
                      <a:pt x="609924" y="440895"/>
                      <a:pt x="609924" y="440895"/>
                      <a:pt x="341902" y="883852"/>
                    </a:cubicBezTo>
                    <a:cubicBezTo>
                      <a:pt x="341189" y="885989"/>
                      <a:pt x="338338" y="887413"/>
                      <a:pt x="336199" y="887413"/>
                    </a:cubicBezTo>
                    <a:cubicBezTo>
                      <a:pt x="336199" y="887413"/>
                      <a:pt x="336199" y="887413"/>
                      <a:pt x="293429" y="887413"/>
                    </a:cubicBezTo>
                    <a:cubicBezTo>
                      <a:pt x="287727" y="887413"/>
                      <a:pt x="284163" y="881716"/>
                      <a:pt x="287014" y="876731"/>
                    </a:cubicBezTo>
                    <a:cubicBezTo>
                      <a:pt x="287014" y="876731"/>
                      <a:pt x="287014" y="876731"/>
                      <a:pt x="556462" y="433061"/>
                    </a:cubicBezTo>
                    <a:cubicBezTo>
                      <a:pt x="557888" y="431637"/>
                      <a:pt x="560027" y="430213"/>
                      <a:pt x="562165" y="430213"/>
                    </a:cubicBezTo>
                    <a:close/>
                    <a:moveTo>
                      <a:pt x="344602" y="430213"/>
                    </a:moveTo>
                    <a:cubicBezTo>
                      <a:pt x="372404" y="430213"/>
                      <a:pt x="394503" y="439483"/>
                      <a:pt x="411612" y="459449"/>
                    </a:cubicBezTo>
                    <a:cubicBezTo>
                      <a:pt x="428009" y="478702"/>
                      <a:pt x="436563" y="505799"/>
                      <a:pt x="436563" y="540027"/>
                    </a:cubicBezTo>
                    <a:cubicBezTo>
                      <a:pt x="436563" y="572828"/>
                      <a:pt x="427296" y="598499"/>
                      <a:pt x="410187" y="618465"/>
                    </a:cubicBezTo>
                    <a:cubicBezTo>
                      <a:pt x="392365" y="637718"/>
                      <a:pt x="369553" y="647701"/>
                      <a:pt x="341750" y="647701"/>
                    </a:cubicBezTo>
                    <a:cubicBezTo>
                      <a:pt x="279730" y="647701"/>
                      <a:pt x="247650" y="609908"/>
                      <a:pt x="247650" y="534322"/>
                    </a:cubicBezTo>
                    <a:cubicBezTo>
                      <a:pt x="247650" y="503660"/>
                      <a:pt x="256918" y="478702"/>
                      <a:pt x="274740" y="459449"/>
                    </a:cubicBezTo>
                    <a:cubicBezTo>
                      <a:pt x="293275" y="439483"/>
                      <a:pt x="316800" y="430213"/>
                      <a:pt x="344602" y="430213"/>
                    </a:cubicBezTo>
                    <a:close/>
                    <a:moveTo>
                      <a:pt x="924752" y="203200"/>
                    </a:moveTo>
                    <a:cubicBezTo>
                      <a:pt x="934045" y="213878"/>
                      <a:pt x="944053" y="224557"/>
                      <a:pt x="953347" y="235948"/>
                    </a:cubicBezTo>
                    <a:cubicBezTo>
                      <a:pt x="959781" y="243779"/>
                      <a:pt x="965500" y="252321"/>
                      <a:pt x="971934" y="259441"/>
                    </a:cubicBezTo>
                    <a:cubicBezTo>
                      <a:pt x="980512" y="271543"/>
                      <a:pt x="989091" y="283645"/>
                      <a:pt x="997669" y="295748"/>
                    </a:cubicBezTo>
                    <a:cubicBezTo>
                      <a:pt x="1008393" y="312122"/>
                      <a:pt x="1018401" y="329207"/>
                      <a:pt x="1027694" y="346293"/>
                    </a:cubicBezTo>
                    <a:cubicBezTo>
                      <a:pt x="1048426" y="385448"/>
                      <a:pt x="1065583" y="427450"/>
                      <a:pt x="1078451" y="470877"/>
                    </a:cubicBezTo>
                    <a:cubicBezTo>
                      <a:pt x="1087029" y="499353"/>
                      <a:pt x="1094178" y="529253"/>
                      <a:pt x="1098467" y="559865"/>
                    </a:cubicBezTo>
                    <a:cubicBezTo>
                      <a:pt x="1102042" y="584782"/>
                      <a:pt x="1104186" y="611122"/>
                      <a:pt x="1104901" y="638175"/>
                    </a:cubicBezTo>
                    <a:cubicBezTo>
                      <a:pt x="1104901" y="638175"/>
                      <a:pt x="1104901" y="638175"/>
                      <a:pt x="881859" y="638175"/>
                    </a:cubicBezTo>
                    <a:cubicBezTo>
                      <a:pt x="881859" y="631056"/>
                      <a:pt x="881144" y="624649"/>
                      <a:pt x="880429" y="618241"/>
                    </a:cubicBezTo>
                    <a:cubicBezTo>
                      <a:pt x="879714" y="604003"/>
                      <a:pt x="877570" y="591189"/>
                      <a:pt x="875425" y="578375"/>
                    </a:cubicBezTo>
                    <a:cubicBezTo>
                      <a:pt x="873280" y="565560"/>
                      <a:pt x="870421" y="552746"/>
                      <a:pt x="867561" y="540644"/>
                    </a:cubicBezTo>
                    <a:cubicBezTo>
                      <a:pt x="866131" y="537084"/>
                      <a:pt x="865417" y="534236"/>
                      <a:pt x="864702" y="531389"/>
                    </a:cubicBezTo>
                    <a:cubicBezTo>
                      <a:pt x="862557" y="524982"/>
                      <a:pt x="861127" y="519286"/>
                      <a:pt x="858983" y="512879"/>
                    </a:cubicBezTo>
                    <a:cubicBezTo>
                      <a:pt x="855408" y="503624"/>
                      <a:pt x="851834" y="495082"/>
                      <a:pt x="848260" y="486539"/>
                    </a:cubicBezTo>
                    <a:cubicBezTo>
                      <a:pt x="844685" y="477284"/>
                      <a:pt x="841111" y="468741"/>
                      <a:pt x="836821" y="460198"/>
                    </a:cubicBezTo>
                    <a:cubicBezTo>
                      <a:pt x="818235" y="423891"/>
                      <a:pt x="794644" y="390431"/>
                      <a:pt x="766763" y="360531"/>
                    </a:cubicBezTo>
                    <a:cubicBezTo>
                      <a:pt x="766763" y="360531"/>
                      <a:pt x="766763" y="360531"/>
                      <a:pt x="924752" y="203200"/>
                    </a:cubicBezTo>
                    <a:close/>
                    <a:moveTo>
                      <a:pt x="465138" y="0"/>
                    </a:moveTo>
                    <a:cubicBezTo>
                      <a:pt x="534470" y="1429"/>
                      <a:pt x="600228" y="13576"/>
                      <a:pt x="663127" y="35013"/>
                    </a:cubicBezTo>
                    <a:cubicBezTo>
                      <a:pt x="672419" y="37871"/>
                      <a:pt x="681711" y="41443"/>
                      <a:pt x="691003" y="45016"/>
                    </a:cubicBezTo>
                    <a:cubicBezTo>
                      <a:pt x="709587" y="51447"/>
                      <a:pt x="727456" y="60022"/>
                      <a:pt x="745325" y="68596"/>
                    </a:cubicBezTo>
                    <a:cubicBezTo>
                      <a:pt x="754617" y="73598"/>
                      <a:pt x="763194" y="77885"/>
                      <a:pt x="771772" y="82887"/>
                    </a:cubicBezTo>
                    <a:cubicBezTo>
                      <a:pt x="789641" y="92891"/>
                      <a:pt x="806080" y="103609"/>
                      <a:pt x="822520" y="115041"/>
                    </a:cubicBezTo>
                    <a:cubicBezTo>
                      <a:pt x="830382" y="120758"/>
                      <a:pt x="838245" y="125760"/>
                      <a:pt x="846107" y="131476"/>
                    </a:cubicBezTo>
                    <a:cubicBezTo>
                      <a:pt x="850396" y="134334"/>
                      <a:pt x="853970" y="137192"/>
                      <a:pt x="858258" y="140765"/>
                    </a:cubicBezTo>
                    <a:cubicBezTo>
                      <a:pt x="866121" y="146481"/>
                      <a:pt x="873983" y="152912"/>
                      <a:pt x="881131" y="159343"/>
                    </a:cubicBezTo>
                    <a:cubicBezTo>
                      <a:pt x="888993" y="165774"/>
                      <a:pt x="896141" y="172205"/>
                      <a:pt x="903288" y="179350"/>
                    </a:cubicBezTo>
                    <a:cubicBezTo>
                      <a:pt x="903288" y="179350"/>
                      <a:pt x="903288" y="179350"/>
                      <a:pt x="744610" y="336550"/>
                    </a:cubicBezTo>
                    <a:cubicBezTo>
                      <a:pt x="721738" y="315114"/>
                      <a:pt x="696721" y="296535"/>
                      <a:pt x="669560" y="279386"/>
                    </a:cubicBezTo>
                    <a:cubicBezTo>
                      <a:pt x="663842" y="276528"/>
                      <a:pt x="658124" y="273670"/>
                      <a:pt x="652406" y="270812"/>
                    </a:cubicBezTo>
                    <a:cubicBezTo>
                      <a:pt x="641684" y="265096"/>
                      <a:pt x="630248" y="260094"/>
                      <a:pt x="618097" y="255092"/>
                    </a:cubicBezTo>
                    <a:cubicBezTo>
                      <a:pt x="609520" y="250805"/>
                      <a:pt x="600228" y="247946"/>
                      <a:pt x="590936" y="244374"/>
                    </a:cubicBezTo>
                    <a:cubicBezTo>
                      <a:pt x="588077" y="243659"/>
                      <a:pt x="584503" y="242230"/>
                      <a:pt x="581644" y="241516"/>
                    </a:cubicBezTo>
                    <a:cubicBezTo>
                      <a:pt x="575926" y="239372"/>
                      <a:pt x="569493" y="237943"/>
                      <a:pt x="563060" y="235799"/>
                    </a:cubicBezTo>
                    <a:cubicBezTo>
                      <a:pt x="553768" y="233656"/>
                      <a:pt x="544476" y="231512"/>
                      <a:pt x="535185" y="229368"/>
                    </a:cubicBezTo>
                    <a:cubicBezTo>
                      <a:pt x="525178" y="227225"/>
                      <a:pt x="515171" y="225796"/>
                      <a:pt x="505165" y="224367"/>
                    </a:cubicBezTo>
                    <a:cubicBezTo>
                      <a:pt x="492299" y="222937"/>
                      <a:pt x="478718" y="222223"/>
                      <a:pt x="465138" y="221508"/>
                    </a:cubicBezTo>
                    <a:cubicBezTo>
                      <a:pt x="465138" y="221508"/>
                      <a:pt x="465138" y="221508"/>
                      <a:pt x="465138" y="0"/>
                    </a:cubicBezTo>
                    <a:close/>
                    <a:moveTo>
                      <a:pt x="434975" y="0"/>
                    </a:moveTo>
                    <a:cubicBezTo>
                      <a:pt x="434975" y="221508"/>
                      <a:pt x="434975" y="221508"/>
                      <a:pt x="434975" y="221508"/>
                    </a:cubicBezTo>
                    <a:cubicBezTo>
                      <a:pt x="327301" y="225081"/>
                      <a:pt x="230323" y="267954"/>
                      <a:pt x="156876" y="336550"/>
                    </a:cubicBezTo>
                    <a:cubicBezTo>
                      <a:pt x="156876" y="336550"/>
                      <a:pt x="156876" y="336550"/>
                      <a:pt x="0" y="179350"/>
                    </a:cubicBezTo>
                    <a:cubicBezTo>
                      <a:pt x="10696" y="169347"/>
                      <a:pt x="21392" y="159343"/>
                      <a:pt x="32801" y="150054"/>
                    </a:cubicBezTo>
                    <a:cubicBezTo>
                      <a:pt x="48489" y="137192"/>
                      <a:pt x="63463" y="125760"/>
                      <a:pt x="79864" y="115041"/>
                    </a:cubicBezTo>
                    <a:cubicBezTo>
                      <a:pt x="87708" y="109325"/>
                      <a:pt x="96265" y="103609"/>
                      <a:pt x="104109" y="98607"/>
                    </a:cubicBezTo>
                    <a:cubicBezTo>
                      <a:pt x="124788" y="85031"/>
                      <a:pt x="146893" y="72883"/>
                      <a:pt x="168998" y="62165"/>
                    </a:cubicBezTo>
                    <a:cubicBezTo>
                      <a:pt x="196095" y="50018"/>
                      <a:pt x="223905" y="39300"/>
                      <a:pt x="253141" y="30011"/>
                    </a:cubicBezTo>
                    <a:cubicBezTo>
                      <a:pt x="258132" y="28582"/>
                      <a:pt x="263124" y="27153"/>
                      <a:pt x="267402" y="25723"/>
                    </a:cubicBezTo>
                    <a:cubicBezTo>
                      <a:pt x="277385" y="22865"/>
                      <a:pt x="287368" y="20007"/>
                      <a:pt x="296638" y="17863"/>
                    </a:cubicBezTo>
                    <a:cubicBezTo>
                      <a:pt x="306621" y="15720"/>
                      <a:pt x="316605" y="13576"/>
                      <a:pt x="326588" y="11433"/>
                    </a:cubicBezTo>
                    <a:cubicBezTo>
                      <a:pt x="351545" y="6431"/>
                      <a:pt x="377929" y="3573"/>
                      <a:pt x="402886" y="1429"/>
                    </a:cubicBezTo>
                    <a:cubicBezTo>
                      <a:pt x="414296" y="714"/>
                      <a:pt x="424992" y="0"/>
                      <a:pt x="4349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7D75D-280A-09EA-139D-5AD149129EEA}"/>
              </a:ext>
            </a:extLst>
          </p:cNvPr>
          <p:cNvSpPr/>
          <p:nvPr/>
        </p:nvSpPr>
        <p:spPr>
          <a:xfrm>
            <a:off x="708920" y="1327449"/>
            <a:ext cx="1238329" cy="23252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>
                <a:solidFill>
                  <a:schemeClr val="tx1"/>
                </a:solidFill>
              </a:rPr>
              <a:t>Research Insights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B598A-2B36-1A17-27C6-37FE19377433}"/>
              </a:ext>
            </a:extLst>
          </p:cNvPr>
          <p:cNvGrpSpPr/>
          <p:nvPr/>
        </p:nvGrpSpPr>
        <p:grpSpPr>
          <a:xfrm>
            <a:off x="399803" y="1019908"/>
            <a:ext cx="4016326" cy="281353"/>
            <a:chOff x="399803" y="1019908"/>
            <a:chExt cx="4016326" cy="2813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60167F-0C45-72EC-4118-1E90E6DBE2E9}"/>
                </a:ext>
              </a:extLst>
            </p:cNvPr>
            <p:cNvSpPr/>
            <p:nvPr/>
          </p:nvSpPr>
          <p:spPr>
            <a:xfrm>
              <a:off x="399803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Baseline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B3E719-FF9C-85B6-DD9A-A89E0211314A}"/>
                </a:ext>
              </a:extLst>
            </p:cNvPr>
            <p:cNvSpPr/>
            <p:nvPr/>
          </p:nvSpPr>
          <p:spPr>
            <a:xfrm>
              <a:off x="1413766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FT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D28095-8447-1D7C-303F-90F3074586DC}"/>
                </a:ext>
              </a:extLst>
            </p:cNvPr>
            <p:cNvSpPr/>
            <p:nvPr/>
          </p:nvSpPr>
          <p:spPr>
            <a:xfrm>
              <a:off x="2437471" y="1019908"/>
              <a:ext cx="969496" cy="281353"/>
            </a:xfrm>
            <a:prstGeom prst="rect">
              <a:avLst/>
            </a:prstGeom>
            <a:solidFill>
              <a:srgbClr val="D9D9D9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6E48A4-F4F0-F1AD-29FA-E750B3EBD7F7}"/>
                </a:ext>
              </a:extLst>
            </p:cNvPr>
            <p:cNvSpPr/>
            <p:nvPr/>
          </p:nvSpPr>
          <p:spPr>
            <a:xfrm>
              <a:off x="3456232" y="1019908"/>
              <a:ext cx="959897" cy="281353"/>
            </a:xfrm>
            <a:prstGeom prst="rect">
              <a:avLst/>
            </a:prstGeom>
            <a:solidFill>
              <a:srgbClr val="37354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/>
                <a:t>RAG + FT</a:t>
              </a:r>
            </a:p>
          </p:txBody>
        </p:sp>
      </p:grp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125DB0B0-6E62-638B-482A-3434EC3F1F5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3785877"/>
              </p:ext>
            </p:extLst>
          </p:nvPr>
        </p:nvGraphicFramePr>
        <p:xfrm>
          <a:off x="317500" y="2171700"/>
          <a:ext cx="2201863" cy="2284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F5664020-BEC8-65AF-E570-81804B78356F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615950" y="4670425"/>
            <a:ext cx="250825" cy="187325"/>
          </a:xfrm>
          <a:prstGeom prst="rect">
            <a:avLst/>
          </a:prstGeom>
          <a:solidFill>
            <a:srgbClr val="C8C8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B85F62-142F-6B6D-8AE3-E1C6DF4F83FC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397000" y="4670425"/>
            <a:ext cx="250825" cy="187325"/>
          </a:xfrm>
          <a:prstGeom prst="rect">
            <a:avLst/>
          </a:prstGeom>
          <a:solidFill>
            <a:srgbClr val="83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7112F0-513B-0F63-CD88-240B57D1762F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2463800" y="4670425"/>
            <a:ext cx="250825" cy="187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5E7146-9487-E7AB-E9E7-21FEABB2F87D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917575" y="4665663"/>
            <a:ext cx="3778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0DF3AFEE-6898-4C52-817D-EF0AF726A236}" type="datetime'''''''''''''''''''''''''''''''''''''''''''B''''''''''LE''U''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BLEU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26D651-C5CE-92AD-D465-FC2F9189129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698625" y="4665663"/>
            <a:ext cx="6635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3546FE92-7861-4DEC-96D8-B4113CC05942}" type="datetime'''''''''R''''O''''''U''''''''''''''''''''''''''''''''GE-''''L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ROUGE-L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956DEC9-918B-1067-9FC4-542BB56516A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2765425" y="4665663"/>
            <a:ext cx="5508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2812D257-8F49-43B6-9E39-1996E29D6F31}" type="datetime'''''''''''''''''''''''Me''''''''''''''''''t''''eo''''''''''r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Meteor</a:t>
            </a:fld>
            <a:endParaRPr lang="en-US" sz="1400" b="1">
              <a:latin typeface="+mn-lt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85C89C-01C1-645D-DB60-88A2C2B1AE3E}"/>
              </a:ext>
            </a:extLst>
          </p:cNvPr>
          <p:cNvGrpSpPr/>
          <p:nvPr/>
        </p:nvGrpSpPr>
        <p:grpSpPr>
          <a:xfrm>
            <a:off x="2620963" y="2444103"/>
            <a:ext cx="306171" cy="1902922"/>
            <a:chOff x="5942914" y="3169292"/>
            <a:chExt cx="306171" cy="190292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0C34BFC-00DF-9562-DBAA-62800D9B7311}"/>
                </a:ext>
              </a:extLst>
            </p:cNvPr>
            <p:cNvCxnSpPr/>
            <p:nvPr/>
          </p:nvCxnSpPr>
          <p:spPr>
            <a:xfrm>
              <a:off x="6096000" y="3169292"/>
              <a:ext cx="0" cy="1902922"/>
            </a:xfrm>
            <a:prstGeom prst="line">
              <a:avLst/>
            </a:prstGeom>
            <a:ln w="9525" cap="rnd">
              <a:solidFill>
                <a:srgbClr val="9A9A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035ACC8-B54C-1265-6116-B8D2BA29C4DB}"/>
                </a:ext>
              </a:extLst>
            </p:cNvPr>
            <p:cNvGrpSpPr/>
            <p:nvPr/>
          </p:nvGrpSpPr>
          <p:grpSpPr>
            <a:xfrm>
              <a:off x="5942914" y="3967299"/>
              <a:ext cx="306171" cy="306910"/>
              <a:chOff x="5937564" y="3833745"/>
              <a:chExt cx="306171" cy="306910"/>
            </a:xfrm>
          </p:grpSpPr>
          <p:sp>
            <p:nvSpPr>
              <p:cNvPr id="39" name="Freeform 94">
                <a:extLst>
                  <a:ext uri="{FF2B5EF4-FFF2-40B4-BE49-F238E27FC236}">
                    <a16:creationId xmlns:a16="http://schemas.microsoft.com/office/drawing/2014/main" id="{E55594FB-F55A-F945-EA54-3BDC425C08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  <p:sp>
            <p:nvSpPr>
              <p:cNvPr id="40" name="Freeform 95">
                <a:extLst>
                  <a:ext uri="{FF2B5EF4-FFF2-40B4-BE49-F238E27FC236}">
                    <a16:creationId xmlns:a16="http://schemas.microsoft.com/office/drawing/2014/main" id="{2BF7F06E-7FD3-ABBE-A1B7-AAA60C726A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6E6F73"/>
                  </a:solidFill>
                </a:endParaRPr>
              </a:p>
            </p:txBody>
          </p:sp>
        </p:grpSp>
      </p:grpSp>
      <p:graphicFrame>
        <p:nvGraphicFramePr>
          <p:cNvPr id="133" name="Chart 132">
            <a:extLst>
              <a:ext uri="{FF2B5EF4-FFF2-40B4-BE49-F238E27FC236}">
                <a16:creationId xmlns:a16="http://schemas.microsoft.com/office/drawing/2014/main" id="{C1C8D354-A361-8872-C369-BA14538112F3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071163714"/>
              </p:ext>
            </p:extLst>
          </p:nvPr>
        </p:nvGraphicFramePr>
        <p:xfrm>
          <a:off x="3533775" y="3055938"/>
          <a:ext cx="4868863" cy="700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BB978CA7-078A-7F61-B769-C6B76ADA4AA3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171805998"/>
              </p:ext>
            </p:extLst>
          </p:nvPr>
        </p:nvGraphicFramePr>
        <p:xfrm>
          <a:off x="3414713" y="2362200"/>
          <a:ext cx="5068887" cy="70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1" name="Chart 130">
            <a:extLst>
              <a:ext uri="{FF2B5EF4-FFF2-40B4-BE49-F238E27FC236}">
                <a16:creationId xmlns:a16="http://schemas.microsoft.com/office/drawing/2014/main" id="{0FD945C9-BDFA-EAEC-A403-E43BAEAC0546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219315211"/>
              </p:ext>
            </p:extLst>
          </p:nvPr>
        </p:nvGraphicFramePr>
        <p:xfrm>
          <a:off x="3705225" y="3729038"/>
          <a:ext cx="4864100" cy="700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FA9AC8C7-654A-DEBC-FF93-93175C954FBB}"/>
              </a:ext>
            </a:extLst>
          </p:cNvPr>
          <p:cNvGrpSpPr/>
          <p:nvPr/>
        </p:nvGrpSpPr>
        <p:grpSpPr>
          <a:xfrm>
            <a:off x="3497263" y="2981325"/>
            <a:ext cx="4999038" cy="1365700"/>
            <a:chOff x="3096996" y="2981325"/>
            <a:chExt cx="5729504" cy="13657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CD4A6C-6F3C-F388-1A1B-0475093855D9}"/>
                </a:ext>
              </a:extLst>
            </p:cNvPr>
            <p:cNvCxnSpPr/>
            <p:nvPr/>
          </p:nvCxnSpPr>
          <p:spPr>
            <a:xfrm>
              <a:off x="3096996" y="2981325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A1A16EE-056E-8068-E2D8-B7356443124E}"/>
                </a:ext>
              </a:extLst>
            </p:cNvPr>
            <p:cNvCxnSpPr/>
            <p:nvPr/>
          </p:nvCxnSpPr>
          <p:spPr>
            <a:xfrm>
              <a:off x="3096996" y="3671888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0D426A-1FDE-D435-D08C-E36B2879E548}"/>
                </a:ext>
              </a:extLst>
            </p:cNvPr>
            <p:cNvCxnSpPr/>
            <p:nvPr/>
          </p:nvCxnSpPr>
          <p:spPr>
            <a:xfrm>
              <a:off x="3096996" y="4347025"/>
              <a:ext cx="572950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E62AE2-3682-39D5-DF54-14648D956294}"/>
              </a:ext>
            </a:extLst>
          </p:cNvPr>
          <p:cNvCxnSpPr/>
          <p:nvPr/>
        </p:nvCxnSpPr>
        <p:spPr>
          <a:xfrm>
            <a:off x="4776599" y="2418703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C1E8D6-9C44-B5D1-276C-D07C377F23F0}"/>
              </a:ext>
            </a:extLst>
          </p:cNvPr>
          <p:cNvCxnSpPr/>
          <p:nvPr/>
        </p:nvCxnSpPr>
        <p:spPr>
          <a:xfrm>
            <a:off x="5475288" y="3137840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6E18B11-1C0B-89BB-EEA6-9F8C9AF1A541}"/>
              </a:ext>
            </a:extLst>
          </p:cNvPr>
          <p:cNvCxnSpPr/>
          <p:nvPr/>
        </p:nvCxnSpPr>
        <p:spPr>
          <a:xfrm>
            <a:off x="5961063" y="3771320"/>
            <a:ext cx="0" cy="61818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27069D6-2900-A7FB-44D3-CCDBD59430D5}"/>
              </a:ext>
            </a:extLst>
          </p:cNvPr>
          <p:cNvGrpSpPr/>
          <p:nvPr/>
        </p:nvGrpSpPr>
        <p:grpSpPr>
          <a:xfrm>
            <a:off x="3302003" y="4389505"/>
            <a:ext cx="5359094" cy="306577"/>
            <a:chOff x="3302001" y="4389505"/>
            <a:chExt cx="4639599" cy="30657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32A880-B32E-F9D8-F58E-AFAE0A5BBE14}"/>
                </a:ext>
              </a:extLst>
            </p:cNvPr>
            <p:cNvSpPr/>
            <p:nvPr/>
          </p:nvSpPr>
          <p:spPr>
            <a:xfrm>
              <a:off x="3692595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5D5F50-0775-035F-C763-A576D174D69B}"/>
                </a:ext>
              </a:extLst>
            </p:cNvPr>
            <p:cNvSpPr/>
            <p:nvPr/>
          </p:nvSpPr>
          <p:spPr>
            <a:xfrm>
              <a:off x="3302001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AB4DCD-A023-591E-4D85-DE5489864ECC}"/>
                </a:ext>
              </a:extLst>
            </p:cNvPr>
            <p:cNvSpPr/>
            <p:nvPr/>
          </p:nvSpPr>
          <p:spPr>
            <a:xfrm>
              <a:off x="4115372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30F34CF-303C-F90F-AD25-2F1F2DDD2A4F}"/>
                </a:ext>
              </a:extLst>
            </p:cNvPr>
            <p:cNvSpPr/>
            <p:nvPr/>
          </p:nvSpPr>
          <p:spPr>
            <a:xfrm>
              <a:off x="4538149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E96E6F-0F0E-7CDD-AFF3-0F8C99B4BA1E}"/>
                </a:ext>
              </a:extLst>
            </p:cNvPr>
            <p:cNvSpPr/>
            <p:nvPr/>
          </p:nvSpPr>
          <p:spPr>
            <a:xfrm>
              <a:off x="4960926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942CD-7726-E11D-D8C5-08CB5D10A10F}"/>
                </a:ext>
              </a:extLst>
            </p:cNvPr>
            <p:cNvSpPr/>
            <p:nvPr/>
          </p:nvSpPr>
          <p:spPr>
            <a:xfrm>
              <a:off x="5383703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B11C559-A9AF-9AF4-2592-A63863C7BE73}"/>
                </a:ext>
              </a:extLst>
            </p:cNvPr>
            <p:cNvSpPr/>
            <p:nvPr/>
          </p:nvSpPr>
          <p:spPr>
            <a:xfrm>
              <a:off x="5806480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0.6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D2CBE7D-3401-11C8-9839-A059C7EAB094}"/>
                </a:ext>
              </a:extLst>
            </p:cNvPr>
            <p:cNvSpPr/>
            <p:nvPr/>
          </p:nvSpPr>
          <p:spPr>
            <a:xfrm>
              <a:off x="6229257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0.7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6D5120F-61D1-97D0-BD8A-64F50F28DB2F}"/>
                </a:ext>
              </a:extLst>
            </p:cNvPr>
            <p:cNvSpPr/>
            <p:nvPr/>
          </p:nvSpPr>
          <p:spPr>
            <a:xfrm>
              <a:off x="6652034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0.8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8574ADE-A983-84DF-6C0E-CBCAB4DB98DD}"/>
                </a:ext>
              </a:extLst>
            </p:cNvPr>
            <p:cNvSpPr/>
            <p:nvPr/>
          </p:nvSpPr>
          <p:spPr>
            <a:xfrm>
              <a:off x="7074811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0.9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F261BE3-5030-8E71-3FD6-9DEE059479D1}"/>
                </a:ext>
              </a:extLst>
            </p:cNvPr>
            <p:cNvSpPr/>
            <p:nvPr/>
          </p:nvSpPr>
          <p:spPr>
            <a:xfrm>
              <a:off x="7497588" y="4389505"/>
              <a:ext cx="444012" cy="3065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1.0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22BD1A-D877-666D-D847-6D3230807409}"/>
              </a:ext>
            </a:extLst>
          </p:cNvPr>
          <p:cNvCxnSpPr>
            <a:cxnSpLocks/>
          </p:cNvCxnSpPr>
          <p:nvPr/>
        </p:nvCxnSpPr>
        <p:spPr>
          <a:xfrm>
            <a:off x="399803" y="2169217"/>
            <a:ext cx="1752847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4636190-5F74-59A0-7733-F81FB25449B1}"/>
              </a:ext>
            </a:extLst>
          </p:cNvPr>
          <p:cNvSpPr/>
          <p:nvPr/>
        </p:nvSpPr>
        <p:spPr>
          <a:xfrm>
            <a:off x="420905" y="1865526"/>
            <a:ext cx="217658" cy="217658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MH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57B0A8-F162-8D8B-02E3-BFC9CB4FA15A}"/>
              </a:ext>
            </a:extLst>
          </p:cNvPr>
          <p:cNvCxnSpPr>
            <a:cxnSpLocks/>
          </p:cNvCxnSpPr>
          <p:nvPr/>
        </p:nvCxnSpPr>
        <p:spPr>
          <a:xfrm>
            <a:off x="3302000" y="2169217"/>
            <a:ext cx="5359091" cy="0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3D7D84A-7671-D2D9-F9C3-98B31D19F489}"/>
              </a:ext>
            </a:extLst>
          </p:cNvPr>
          <p:cNvSpPr/>
          <p:nvPr/>
        </p:nvSpPr>
        <p:spPr>
          <a:xfrm>
            <a:off x="3603500" y="1768414"/>
            <a:ext cx="5391399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Per sample scores for each MH test sample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37AF6F-3227-FC0B-E488-62622F55119F}"/>
              </a:ext>
            </a:extLst>
          </p:cNvPr>
          <p:cNvSpPr/>
          <p:nvPr/>
        </p:nvSpPr>
        <p:spPr>
          <a:xfrm>
            <a:off x="630415" y="1795909"/>
            <a:ext cx="1752847" cy="37095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Averaged scores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43C2EB-5752-BBDE-36DC-A2F4ABA0CA4F}"/>
              </a:ext>
            </a:extLst>
          </p:cNvPr>
          <p:cNvSpPr/>
          <p:nvPr/>
        </p:nvSpPr>
        <p:spPr>
          <a:xfrm>
            <a:off x="3305884" y="1865526"/>
            <a:ext cx="217658" cy="217658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/>
              <a:t>MH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F02F9-47E2-1341-96B4-5ADDF930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510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A74E9FA-330C-E5C0-7F70-D75565C7B696}"/>
              </a:ext>
            </a:extLst>
          </p:cNvPr>
          <p:cNvSpPr/>
          <p:nvPr/>
        </p:nvSpPr>
        <p:spPr>
          <a:xfrm>
            <a:off x="1314445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0.254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With these metrics we can evaluate all question types and approaches separately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E1D8B-D04C-581C-B6EE-F0005EAB515F}"/>
              </a:ext>
            </a:extLst>
          </p:cNvPr>
          <p:cNvSpPr/>
          <p:nvPr/>
        </p:nvSpPr>
        <p:spPr>
          <a:xfrm>
            <a:off x="399803" y="213003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3BDA-E16C-E65D-0CA3-4EE88B18BDFB}"/>
              </a:ext>
            </a:extLst>
          </p:cNvPr>
          <p:cNvSpPr/>
          <p:nvPr/>
        </p:nvSpPr>
        <p:spPr>
          <a:xfrm>
            <a:off x="399803" y="2798678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2046-C0CF-E169-0236-AC403CBCF7EB}"/>
              </a:ext>
            </a:extLst>
          </p:cNvPr>
          <p:cNvSpPr/>
          <p:nvPr/>
        </p:nvSpPr>
        <p:spPr>
          <a:xfrm>
            <a:off x="399803" y="3467321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B7DCD-DAF1-AA18-17EC-A6396D3E3D48}"/>
              </a:ext>
            </a:extLst>
          </p:cNvPr>
          <p:cNvSpPr/>
          <p:nvPr/>
        </p:nvSpPr>
        <p:spPr>
          <a:xfrm>
            <a:off x="399803" y="413596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E802-D470-AE21-A58A-C67D7E003FAC}"/>
              </a:ext>
            </a:extLst>
          </p:cNvPr>
          <p:cNvSpPr/>
          <p:nvPr/>
        </p:nvSpPr>
        <p:spPr>
          <a:xfrm>
            <a:off x="129539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EF0FC-DA30-4727-3764-BB243EED48E1}"/>
              </a:ext>
            </a:extLst>
          </p:cNvPr>
          <p:cNvSpPr/>
          <p:nvPr/>
        </p:nvSpPr>
        <p:spPr>
          <a:xfrm>
            <a:off x="3175637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F14-5739-148B-67FE-F23AE697E93E}"/>
              </a:ext>
            </a:extLst>
          </p:cNvPr>
          <p:cNvSpPr/>
          <p:nvPr/>
        </p:nvSpPr>
        <p:spPr>
          <a:xfrm>
            <a:off x="5073945" y="1709225"/>
            <a:ext cx="17977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197F1A-3CDB-9636-96EB-3578A13B2404}"/>
              </a:ext>
            </a:extLst>
          </p:cNvPr>
          <p:cNvSpPr/>
          <p:nvPr/>
        </p:nvSpPr>
        <p:spPr>
          <a:xfrm>
            <a:off x="6963085" y="1709225"/>
            <a:ext cx="1779986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69172-BC8B-67E5-D3FF-C3FA13FE014D}"/>
              </a:ext>
            </a:extLst>
          </p:cNvPr>
          <p:cNvSpPr/>
          <p:nvPr/>
        </p:nvSpPr>
        <p:spPr>
          <a:xfrm>
            <a:off x="1314445" y="213003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19 min L4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16515-E4BB-93FD-94D4-718AA79376F2}"/>
              </a:ext>
            </a:extLst>
          </p:cNvPr>
          <p:cNvSpPr/>
          <p:nvPr/>
        </p:nvSpPr>
        <p:spPr>
          <a:xfrm>
            <a:off x="6936121" y="213003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0.467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6BB37-9C01-1B0E-3D18-1EF1F49ECCDF}"/>
              </a:ext>
            </a:extLst>
          </p:cNvPr>
          <p:cNvSpPr/>
          <p:nvPr/>
        </p:nvSpPr>
        <p:spPr>
          <a:xfrm>
            <a:off x="1295395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0.477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5EF9A7-8AB6-1E41-30DD-6F391B16D24B}"/>
              </a:ext>
            </a:extLst>
          </p:cNvPr>
          <p:cNvSpPr/>
          <p:nvPr/>
        </p:nvSpPr>
        <p:spPr>
          <a:xfrm>
            <a:off x="6936121" y="2798678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0.595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DE0766-CF5F-9509-FCA8-A56BDC09C47F}"/>
              </a:ext>
            </a:extLst>
          </p:cNvPr>
          <p:cNvSpPr/>
          <p:nvPr/>
        </p:nvSpPr>
        <p:spPr>
          <a:xfrm>
            <a:off x="1295395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6EB89C-EAF0-ED8F-C07A-C55F551DF738}"/>
              </a:ext>
            </a:extLst>
          </p:cNvPr>
          <p:cNvSpPr/>
          <p:nvPr/>
        </p:nvSpPr>
        <p:spPr>
          <a:xfrm>
            <a:off x="6936118" y="3467321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0.35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86F96A-E0E0-25CD-13A6-2103CE1A8B29}"/>
              </a:ext>
            </a:extLst>
          </p:cNvPr>
          <p:cNvSpPr/>
          <p:nvPr/>
        </p:nvSpPr>
        <p:spPr>
          <a:xfrm>
            <a:off x="1295395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0.07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982B6-0B16-1223-D9F7-B2204943FE4F}"/>
              </a:ext>
            </a:extLst>
          </p:cNvPr>
          <p:cNvGrpSpPr/>
          <p:nvPr/>
        </p:nvGrpSpPr>
        <p:grpSpPr>
          <a:xfrm>
            <a:off x="3175636" y="2130035"/>
            <a:ext cx="1797788" cy="2593785"/>
            <a:chOff x="5055877" y="2130035"/>
            <a:chExt cx="1797788" cy="25937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B4F3CA-865C-5FD3-0D1B-F945A2820520}"/>
                </a:ext>
              </a:extLst>
            </p:cNvPr>
            <p:cNvSpPr/>
            <p:nvPr/>
          </p:nvSpPr>
          <p:spPr>
            <a:xfrm>
              <a:off x="5055879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0.404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FAE3B5-352A-C2FC-EDBD-0C09751691D1}"/>
                </a:ext>
              </a:extLst>
            </p:cNvPr>
            <p:cNvSpPr/>
            <p:nvPr/>
          </p:nvSpPr>
          <p:spPr>
            <a:xfrm>
              <a:off x="5055879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0.655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CE6D6E-64B3-4125-F133-43295E2FD8C7}"/>
                </a:ext>
              </a:extLst>
            </p:cNvPr>
            <p:cNvSpPr/>
            <p:nvPr/>
          </p:nvSpPr>
          <p:spPr>
            <a:xfrm>
              <a:off x="5055877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0.18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A2CC1A-1F48-9124-A85D-C58A0F3A8A67}"/>
                </a:ext>
              </a:extLst>
            </p:cNvPr>
            <p:cNvSpPr/>
            <p:nvPr/>
          </p:nvSpPr>
          <p:spPr>
            <a:xfrm>
              <a:off x="5055877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2596E-3898-8593-554F-2C9773E5F462}"/>
              </a:ext>
            </a:extLst>
          </p:cNvPr>
          <p:cNvGrpSpPr/>
          <p:nvPr/>
        </p:nvGrpSpPr>
        <p:grpSpPr>
          <a:xfrm>
            <a:off x="5055877" y="2130035"/>
            <a:ext cx="1797787" cy="2593785"/>
            <a:chOff x="3175636" y="2130035"/>
            <a:chExt cx="1797787" cy="25937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2D67AF-DF16-BDD8-7622-CA731214A90C}"/>
                </a:ext>
              </a:extLst>
            </p:cNvPr>
            <p:cNvSpPr/>
            <p:nvPr/>
          </p:nvSpPr>
          <p:spPr>
            <a:xfrm>
              <a:off x="3175637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0.337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059853-F83B-6FDB-89DF-9A62AD274816}"/>
                </a:ext>
              </a:extLst>
            </p:cNvPr>
            <p:cNvSpPr/>
            <p:nvPr/>
          </p:nvSpPr>
          <p:spPr>
            <a:xfrm>
              <a:off x="3175637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0.437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855261-2133-0128-1017-A73AEFBA2006}"/>
                </a:ext>
              </a:extLst>
            </p:cNvPr>
            <p:cNvSpPr/>
            <p:nvPr/>
          </p:nvSpPr>
          <p:spPr>
            <a:xfrm>
              <a:off x="3175636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7F9E46-F09A-3584-1BA7-90F238249CE4}"/>
                </a:ext>
              </a:extLst>
            </p:cNvPr>
            <p:cNvSpPr/>
            <p:nvPr/>
          </p:nvSpPr>
          <p:spPr>
            <a:xfrm>
              <a:off x="3175636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0.29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3C85B-9A80-0DA2-DF6A-092C62BC5BBD}"/>
              </a:ext>
            </a:extLst>
          </p:cNvPr>
          <p:cNvSpPr/>
          <p:nvPr/>
        </p:nvSpPr>
        <p:spPr>
          <a:xfrm>
            <a:off x="6936118" y="4135965"/>
            <a:ext cx="1797786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BBDDE4-FAE7-6A5F-4279-84F89D5A737D}"/>
              </a:ext>
            </a:extLst>
          </p:cNvPr>
          <p:cNvSpPr/>
          <p:nvPr/>
        </p:nvSpPr>
        <p:spPr>
          <a:xfrm>
            <a:off x="3188337" y="213003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15 min A100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D2D4E6-EF62-0508-F4A4-10D94BCCAEB1}"/>
              </a:ext>
            </a:extLst>
          </p:cNvPr>
          <p:cNvSpPr/>
          <p:nvPr/>
        </p:nvSpPr>
        <p:spPr>
          <a:xfrm>
            <a:off x="5062229" y="213003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15 min A100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13A3F-A2A4-B73E-989F-F18A1B56BBD3}"/>
              </a:ext>
            </a:extLst>
          </p:cNvPr>
          <p:cNvSpPr/>
          <p:nvPr/>
        </p:nvSpPr>
        <p:spPr>
          <a:xfrm>
            <a:off x="6936121" y="213003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18min A100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5B787-C1C4-32DC-7F41-0C4EF95297CC}"/>
              </a:ext>
            </a:extLst>
          </p:cNvPr>
          <p:cNvSpPr/>
          <p:nvPr/>
        </p:nvSpPr>
        <p:spPr>
          <a:xfrm>
            <a:off x="1314445" y="2798678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19 min L4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2D6076-2E22-C96B-94F4-A6B9FC3E88E4}"/>
              </a:ext>
            </a:extLst>
          </p:cNvPr>
          <p:cNvSpPr/>
          <p:nvPr/>
        </p:nvSpPr>
        <p:spPr>
          <a:xfrm>
            <a:off x="3188337" y="2798678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15min A100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6C4193-D336-4FA0-B612-3D6AA4D32CAC}"/>
              </a:ext>
            </a:extLst>
          </p:cNvPr>
          <p:cNvSpPr/>
          <p:nvPr/>
        </p:nvSpPr>
        <p:spPr>
          <a:xfrm>
            <a:off x="5062229" y="2798678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14 min A100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B1DE40-C6A3-C1A2-476A-CC410E57A24F}"/>
              </a:ext>
            </a:extLst>
          </p:cNvPr>
          <p:cNvSpPr/>
          <p:nvPr/>
        </p:nvSpPr>
        <p:spPr>
          <a:xfrm>
            <a:off x="6936121" y="2798678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30min A100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391232-0AF1-038A-4658-DE09A47D377B}"/>
              </a:ext>
            </a:extLst>
          </p:cNvPr>
          <p:cNvSpPr/>
          <p:nvPr/>
        </p:nvSpPr>
        <p:spPr>
          <a:xfrm>
            <a:off x="1314445" y="3467321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35min 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2B696D-617A-CF2A-F287-1554451A6F9A}"/>
              </a:ext>
            </a:extLst>
          </p:cNvPr>
          <p:cNvSpPr/>
          <p:nvPr/>
        </p:nvSpPr>
        <p:spPr>
          <a:xfrm>
            <a:off x="3188337" y="3467321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74min A100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3ADF8-57B1-01D5-879C-E1680EB68693}"/>
              </a:ext>
            </a:extLst>
          </p:cNvPr>
          <p:cNvSpPr/>
          <p:nvPr/>
        </p:nvSpPr>
        <p:spPr>
          <a:xfrm>
            <a:off x="5062229" y="3467321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37min A100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60FB68-A74E-D2CE-D03F-70BAE2383617}"/>
              </a:ext>
            </a:extLst>
          </p:cNvPr>
          <p:cNvSpPr/>
          <p:nvPr/>
        </p:nvSpPr>
        <p:spPr>
          <a:xfrm>
            <a:off x="6936121" y="3467321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40min A100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F4581-9084-5BC4-03EB-65CBDDA35830}"/>
              </a:ext>
            </a:extLst>
          </p:cNvPr>
          <p:cNvSpPr/>
          <p:nvPr/>
        </p:nvSpPr>
        <p:spPr>
          <a:xfrm>
            <a:off x="1314445" y="413596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56min L4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D5F4E3-8B6C-B99D-01AA-5D26EA8C0CCB}"/>
              </a:ext>
            </a:extLst>
          </p:cNvPr>
          <p:cNvSpPr/>
          <p:nvPr/>
        </p:nvSpPr>
        <p:spPr>
          <a:xfrm>
            <a:off x="3188337" y="413596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10min A100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059798-6061-8519-3000-03D67D74CDF4}"/>
              </a:ext>
            </a:extLst>
          </p:cNvPr>
          <p:cNvSpPr/>
          <p:nvPr/>
        </p:nvSpPr>
        <p:spPr>
          <a:xfrm>
            <a:off x="5062229" y="413596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56min A100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D6CF61-8F24-1A44-D824-7CF960B82CE4}"/>
              </a:ext>
            </a:extLst>
          </p:cNvPr>
          <p:cNvSpPr/>
          <p:nvPr/>
        </p:nvSpPr>
        <p:spPr>
          <a:xfrm>
            <a:off x="6936121" y="4135965"/>
            <a:ext cx="971555" cy="229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77min A100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FB0CC62-5649-E0C7-75B3-580C281D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40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49DA3927-0A9A-91A1-44D9-8B08DA6F00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8365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DA3927-0A9A-91A1-44D9-8B08DA6F0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B1CC5-9771-2182-365C-1548611B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2" y="203115"/>
            <a:ext cx="6847631" cy="356085"/>
          </a:xfrm>
        </p:spPr>
        <p:txBody>
          <a:bodyPr vert="horz"/>
          <a:lstStyle/>
          <a:p>
            <a:r>
              <a:rPr lang="en-US" dirty="0"/>
              <a:t>With these metrics we can evaluate all question </a:t>
            </a:r>
            <a:br>
              <a:rPr lang="en-US" dirty="0"/>
            </a:br>
            <a:r>
              <a:rPr lang="en-US" dirty="0"/>
              <a:t>types and approaches separately (balanced RAG added)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E1D8B-D04C-581C-B6EE-F0005EAB515F}"/>
              </a:ext>
            </a:extLst>
          </p:cNvPr>
          <p:cNvSpPr/>
          <p:nvPr/>
        </p:nvSpPr>
        <p:spPr>
          <a:xfrm>
            <a:off x="399803" y="213003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3BDA-E16C-E65D-0CA3-4EE88B18BDFB}"/>
              </a:ext>
            </a:extLst>
          </p:cNvPr>
          <p:cNvSpPr/>
          <p:nvPr/>
        </p:nvSpPr>
        <p:spPr>
          <a:xfrm>
            <a:off x="399803" y="2798678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TF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2046-C0CF-E169-0236-AC403CBCF7EB}"/>
              </a:ext>
            </a:extLst>
          </p:cNvPr>
          <p:cNvSpPr/>
          <p:nvPr/>
        </p:nvSpPr>
        <p:spPr>
          <a:xfrm>
            <a:off x="399803" y="3467321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B7DCD-DAF1-AA18-17EC-A6396D3E3D48}"/>
              </a:ext>
            </a:extLst>
          </p:cNvPr>
          <p:cNvSpPr/>
          <p:nvPr/>
        </p:nvSpPr>
        <p:spPr>
          <a:xfrm>
            <a:off x="399803" y="4135965"/>
            <a:ext cx="753748" cy="5878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MH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C0A146-1FD6-3174-E376-5232611E7AAD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Overview of performances per question type and approach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FB0CC62-5649-E0C7-75B3-580C281D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4E9FA-330C-E5C0-7F70-D75565C7B696}"/>
              </a:ext>
            </a:extLst>
          </p:cNvPr>
          <p:cNvSpPr/>
          <p:nvPr/>
        </p:nvSpPr>
        <p:spPr>
          <a:xfrm>
            <a:off x="1257235" y="213003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0.254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E802-D470-AE21-A58A-C67D7E003FAC}"/>
              </a:ext>
            </a:extLst>
          </p:cNvPr>
          <p:cNvSpPr/>
          <p:nvPr/>
        </p:nvSpPr>
        <p:spPr>
          <a:xfrm>
            <a:off x="1242060" y="1709225"/>
            <a:ext cx="1432064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EF0FC-DA30-4727-3764-BB243EED48E1}"/>
              </a:ext>
            </a:extLst>
          </p:cNvPr>
          <p:cNvSpPr/>
          <p:nvPr/>
        </p:nvSpPr>
        <p:spPr>
          <a:xfrm>
            <a:off x="2739806" y="1709225"/>
            <a:ext cx="1432064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91F14-5739-148B-67FE-F23AE697E93E}"/>
              </a:ext>
            </a:extLst>
          </p:cNvPr>
          <p:cNvSpPr/>
          <p:nvPr/>
        </p:nvSpPr>
        <p:spPr>
          <a:xfrm>
            <a:off x="4251944" y="1709225"/>
            <a:ext cx="1432064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197F1A-3CDB-9636-96EB-3578A13B2404}"/>
              </a:ext>
            </a:extLst>
          </p:cNvPr>
          <p:cNvSpPr/>
          <p:nvPr/>
        </p:nvSpPr>
        <p:spPr>
          <a:xfrm>
            <a:off x="5756778" y="1709225"/>
            <a:ext cx="1417885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69172-BC8B-67E5-D3FF-C3FA13FE014D}"/>
              </a:ext>
            </a:extLst>
          </p:cNvPr>
          <p:cNvSpPr/>
          <p:nvPr/>
        </p:nvSpPr>
        <p:spPr>
          <a:xfrm>
            <a:off x="1257235" y="213003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19 min L4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716515-E4BB-93FD-94D4-718AA79376F2}"/>
              </a:ext>
            </a:extLst>
          </p:cNvPr>
          <p:cNvSpPr/>
          <p:nvPr/>
        </p:nvSpPr>
        <p:spPr>
          <a:xfrm>
            <a:off x="5735299" y="213003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0.467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6BB37-9C01-1B0E-3D18-1EF1F49ECCDF}"/>
              </a:ext>
            </a:extLst>
          </p:cNvPr>
          <p:cNvSpPr/>
          <p:nvPr/>
        </p:nvSpPr>
        <p:spPr>
          <a:xfrm>
            <a:off x="1242060" y="2798678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0.477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5EF9A7-8AB6-1E41-30DD-6F391B16D24B}"/>
              </a:ext>
            </a:extLst>
          </p:cNvPr>
          <p:cNvSpPr/>
          <p:nvPr/>
        </p:nvSpPr>
        <p:spPr>
          <a:xfrm>
            <a:off x="5735299" y="2798678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0.595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DE0766-CF5F-9509-FCA8-A56BDC09C47F}"/>
              </a:ext>
            </a:extLst>
          </p:cNvPr>
          <p:cNvSpPr/>
          <p:nvPr/>
        </p:nvSpPr>
        <p:spPr>
          <a:xfrm>
            <a:off x="1242060" y="3467321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6EB89C-EAF0-ED8F-C07A-C55F551DF738}"/>
              </a:ext>
            </a:extLst>
          </p:cNvPr>
          <p:cNvSpPr/>
          <p:nvPr/>
        </p:nvSpPr>
        <p:spPr>
          <a:xfrm>
            <a:off x="5735297" y="3467321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0.35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86F96A-E0E0-25CD-13A6-2103CE1A8B29}"/>
              </a:ext>
            </a:extLst>
          </p:cNvPr>
          <p:cNvSpPr/>
          <p:nvPr/>
        </p:nvSpPr>
        <p:spPr>
          <a:xfrm>
            <a:off x="1242060" y="413596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0.07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982B6-0B16-1223-D9F7-B2204943FE4F}"/>
              </a:ext>
            </a:extLst>
          </p:cNvPr>
          <p:cNvGrpSpPr/>
          <p:nvPr/>
        </p:nvGrpSpPr>
        <p:grpSpPr>
          <a:xfrm>
            <a:off x="2739806" y="2130035"/>
            <a:ext cx="1432066" cy="2593785"/>
            <a:chOff x="5055877" y="2130035"/>
            <a:chExt cx="1797788" cy="25937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B4F3CA-865C-5FD3-0D1B-F945A2820520}"/>
                </a:ext>
              </a:extLst>
            </p:cNvPr>
            <p:cNvSpPr/>
            <p:nvPr/>
          </p:nvSpPr>
          <p:spPr>
            <a:xfrm>
              <a:off x="5055879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0.404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FAE3B5-352A-C2FC-EDBD-0C09751691D1}"/>
                </a:ext>
              </a:extLst>
            </p:cNvPr>
            <p:cNvSpPr/>
            <p:nvPr/>
          </p:nvSpPr>
          <p:spPr>
            <a:xfrm>
              <a:off x="5055879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0.655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CE6D6E-64B3-4125-F133-43295E2FD8C7}"/>
                </a:ext>
              </a:extLst>
            </p:cNvPr>
            <p:cNvSpPr/>
            <p:nvPr/>
          </p:nvSpPr>
          <p:spPr>
            <a:xfrm>
              <a:off x="5055877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0.18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1A2CC1A-1F48-9124-A85D-C58A0F3A8A67}"/>
                </a:ext>
              </a:extLst>
            </p:cNvPr>
            <p:cNvSpPr/>
            <p:nvPr/>
          </p:nvSpPr>
          <p:spPr>
            <a:xfrm>
              <a:off x="5055877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2596E-3898-8593-554F-2C9773E5F462}"/>
              </a:ext>
            </a:extLst>
          </p:cNvPr>
          <p:cNvGrpSpPr/>
          <p:nvPr/>
        </p:nvGrpSpPr>
        <p:grpSpPr>
          <a:xfrm>
            <a:off x="4237551" y="2130035"/>
            <a:ext cx="1432065" cy="2593785"/>
            <a:chOff x="3175636" y="2130035"/>
            <a:chExt cx="1797787" cy="25937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2D67AF-DF16-BDD8-7622-CA731214A90C}"/>
                </a:ext>
              </a:extLst>
            </p:cNvPr>
            <p:cNvSpPr/>
            <p:nvPr/>
          </p:nvSpPr>
          <p:spPr>
            <a:xfrm>
              <a:off x="3175637" y="213003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0.337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059853-F83B-6FDB-89DF-9A62AD274816}"/>
                </a:ext>
              </a:extLst>
            </p:cNvPr>
            <p:cNvSpPr/>
            <p:nvPr/>
          </p:nvSpPr>
          <p:spPr>
            <a:xfrm>
              <a:off x="3175637" y="2798678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Acc: 0.437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855261-2133-0128-1017-A73AEFBA2006}"/>
                </a:ext>
              </a:extLst>
            </p:cNvPr>
            <p:cNvSpPr/>
            <p:nvPr/>
          </p:nvSpPr>
          <p:spPr>
            <a:xfrm>
              <a:off x="3175636" y="3467321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17F9E46-F09A-3584-1BA7-90F238249CE4}"/>
                </a:ext>
              </a:extLst>
            </p:cNvPr>
            <p:cNvSpPr/>
            <p:nvPr/>
          </p:nvSpPr>
          <p:spPr>
            <a:xfrm>
              <a:off x="3175636" y="4135965"/>
              <a:ext cx="1797786" cy="5878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0000" tIns="90000" rIns="90000" bIns="90000" rtlCol="0" anchor="b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ROUGE-L: 0.29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3C85B-9A80-0DA2-DF6A-092C62BC5BBD}"/>
              </a:ext>
            </a:extLst>
          </p:cNvPr>
          <p:cNvSpPr/>
          <p:nvPr/>
        </p:nvSpPr>
        <p:spPr>
          <a:xfrm>
            <a:off x="5735297" y="413596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ROUGE-L: 0.40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BBDDE4-FAE7-6A5F-4279-84F89D5A737D}"/>
              </a:ext>
            </a:extLst>
          </p:cNvPr>
          <p:cNvSpPr/>
          <p:nvPr/>
        </p:nvSpPr>
        <p:spPr>
          <a:xfrm>
            <a:off x="2749923" y="213003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15 min A100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D2D4E6-EF62-0508-F4A4-10D94BCCAEB1}"/>
              </a:ext>
            </a:extLst>
          </p:cNvPr>
          <p:cNvSpPr/>
          <p:nvPr/>
        </p:nvSpPr>
        <p:spPr>
          <a:xfrm>
            <a:off x="4242611" y="213003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15 min A100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13A3F-A2A4-B73E-989F-F18A1B56BBD3}"/>
              </a:ext>
            </a:extLst>
          </p:cNvPr>
          <p:cNvSpPr/>
          <p:nvPr/>
        </p:nvSpPr>
        <p:spPr>
          <a:xfrm>
            <a:off x="5735299" y="213003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18min A100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5B787-C1C4-32DC-7F41-0C4EF95297CC}"/>
              </a:ext>
            </a:extLst>
          </p:cNvPr>
          <p:cNvSpPr/>
          <p:nvPr/>
        </p:nvSpPr>
        <p:spPr>
          <a:xfrm>
            <a:off x="1257235" y="2798678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19 min L4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2D6076-2E22-C96B-94F4-A6B9FC3E88E4}"/>
              </a:ext>
            </a:extLst>
          </p:cNvPr>
          <p:cNvSpPr/>
          <p:nvPr/>
        </p:nvSpPr>
        <p:spPr>
          <a:xfrm>
            <a:off x="2749923" y="2798678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15min A100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6C4193-D336-4FA0-B612-3D6AA4D32CAC}"/>
              </a:ext>
            </a:extLst>
          </p:cNvPr>
          <p:cNvSpPr/>
          <p:nvPr/>
        </p:nvSpPr>
        <p:spPr>
          <a:xfrm>
            <a:off x="4242611" y="2798678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14 min A100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B1DE40-C6A3-C1A2-476A-CC410E57A24F}"/>
              </a:ext>
            </a:extLst>
          </p:cNvPr>
          <p:cNvSpPr/>
          <p:nvPr/>
        </p:nvSpPr>
        <p:spPr>
          <a:xfrm>
            <a:off x="5735299" y="2798678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30min A100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391232-0AF1-038A-4658-DE09A47D377B}"/>
              </a:ext>
            </a:extLst>
          </p:cNvPr>
          <p:cNvSpPr/>
          <p:nvPr/>
        </p:nvSpPr>
        <p:spPr>
          <a:xfrm>
            <a:off x="1257235" y="3467321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35min L4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2B696D-617A-CF2A-F287-1554451A6F9A}"/>
              </a:ext>
            </a:extLst>
          </p:cNvPr>
          <p:cNvSpPr/>
          <p:nvPr/>
        </p:nvSpPr>
        <p:spPr>
          <a:xfrm>
            <a:off x="2749923" y="3467321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74min A100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63ADF8-57B1-01D5-879C-E1680EB68693}"/>
              </a:ext>
            </a:extLst>
          </p:cNvPr>
          <p:cNvSpPr/>
          <p:nvPr/>
        </p:nvSpPr>
        <p:spPr>
          <a:xfrm>
            <a:off x="4242611" y="3467321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37min A100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60FB68-A74E-D2CE-D03F-70BAE2383617}"/>
              </a:ext>
            </a:extLst>
          </p:cNvPr>
          <p:cNvSpPr/>
          <p:nvPr/>
        </p:nvSpPr>
        <p:spPr>
          <a:xfrm>
            <a:off x="5735299" y="3467321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40min A100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F4581-9084-5BC4-03EB-65CBDDA35830}"/>
              </a:ext>
            </a:extLst>
          </p:cNvPr>
          <p:cNvSpPr/>
          <p:nvPr/>
        </p:nvSpPr>
        <p:spPr>
          <a:xfrm>
            <a:off x="1257235" y="413596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56min L4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D5F4E3-8B6C-B99D-01AA-5D26EA8C0CCB}"/>
              </a:ext>
            </a:extLst>
          </p:cNvPr>
          <p:cNvSpPr/>
          <p:nvPr/>
        </p:nvSpPr>
        <p:spPr>
          <a:xfrm>
            <a:off x="2749923" y="413596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10min A100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059798-6061-8519-3000-03D67D74CDF4}"/>
              </a:ext>
            </a:extLst>
          </p:cNvPr>
          <p:cNvSpPr/>
          <p:nvPr/>
        </p:nvSpPr>
        <p:spPr>
          <a:xfrm>
            <a:off x="4242611" y="413596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56min A100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D6CF61-8F24-1A44-D824-7CF960B82CE4}"/>
              </a:ext>
            </a:extLst>
          </p:cNvPr>
          <p:cNvSpPr/>
          <p:nvPr/>
        </p:nvSpPr>
        <p:spPr>
          <a:xfrm>
            <a:off x="5735299" y="413596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77min A100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6818A7-0058-3968-18CE-AB7AF694A372}"/>
              </a:ext>
            </a:extLst>
          </p:cNvPr>
          <p:cNvSpPr/>
          <p:nvPr/>
        </p:nvSpPr>
        <p:spPr>
          <a:xfrm>
            <a:off x="7268915" y="1709225"/>
            <a:ext cx="1417885" cy="345616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Balanced RAG + FT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2322E2-9DDD-7E77-1D63-2CA7B8E57D4E}"/>
              </a:ext>
            </a:extLst>
          </p:cNvPr>
          <p:cNvSpPr/>
          <p:nvPr/>
        </p:nvSpPr>
        <p:spPr>
          <a:xfrm>
            <a:off x="7247436" y="213003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0.422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9BC81-21BF-2802-AD80-DBF5B4EBEA50}"/>
              </a:ext>
            </a:extLst>
          </p:cNvPr>
          <p:cNvSpPr/>
          <p:nvPr/>
        </p:nvSpPr>
        <p:spPr>
          <a:xfrm>
            <a:off x="7247436" y="2798678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Acc: 0.573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2038DB-6741-496E-D702-47245CB79C74}"/>
              </a:ext>
            </a:extLst>
          </p:cNvPr>
          <p:cNvSpPr/>
          <p:nvPr/>
        </p:nvSpPr>
        <p:spPr>
          <a:xfrm>
            <a:off x="7247433" y="3467321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ROUGE-L: 0. 28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E9A397-B293-895D-C43A-1B4A230E7D0B}"/>
              </a:ext>
            </a:extLst>
          </p:cNvPr>
          <p:cNvSpPr/>
          <p:nvPr/>
        </p:nvSpPr>
        <p:spPr>
          <a:xfrm>
            <a:off x="7247433" y="4135965"/>
            <a:ext cx="1432064" cy="587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90000" bIns="90000"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ROUGE-L: 0.22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ADE2BB-8441-D0F0-0CE5-842961BA304B}"/>
              </a:ext>
            </a:extLst>
          </p:cNvPr>
          <p:cNvSpPr/>
          <p:nvPr/>
        </p:nvSpPr>
        <p:spPr>
          <a:xfrm>
            <a:off x="7247436" y="213003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15min A100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293EFD-5964-5CF5-64A7-1A927605CFF0}"/>
              </a:ext>
            </a:extLst>
          </p:cNvPr>
          <p:cNvSpPr/>
          <p:nvPr/>
        </p:nvSpPr>
        <p:spPr>
          <a:xfrm>
            <a:off x="7247436" y="2798678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32min A100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32751D-BD31-1F90-B001-55FA46E4C506}"/>
              </a:ext>
            </a:extLst>
          </p:cNvPr>
          <p:cNvSpPr/>
          <p:nvPr/>
        </p:nvSpPr>
        <p:spPr>
          <a:xfrm>
            <a:off x="7247436" y="3467321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43min A100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23FF36-83F5-5F41-CA00-1E2445554FA6}"/>
              </a:ext>
            </a:extLst>
          </p:cNvPr>
          <p:cNvSpPr/>
          <p:nvPr/>
        </p:nvSpPr>
        <p:spPr>
          <a:xfrm>
            <a:off x="7247436" y="4135965"/>
            <a:ext cx="944064" cy="209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90000" rIns="0" bIns="90000"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73min A100</a:t>
            </a:r>
          </a:p>
        </p:txBody>
      </p:sp>
    </p:spTree>
    <p:extLst>
      <p:ext uri="{BB962C8B-B14F-4D97-AF65-F5344CB8AC3E}">
        <p14:creationId xmlns:p14="http://schemas.microsoft.com/office/powerpoint/2010/main" val="1471777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0678" y="0"/>
            <a:ext cx="0" cy="5143500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/>
          <a:srcRect l="40612" r="326"/>
          <a:stretch/>
        </p:blipFill>
        <p:spPr>
          <a:xfrm>
            <a:off x="2485" y="0"/>
            <a:ext cx="3037895" cy="5143500"/>
          </a:xfrm>
          <a:custGeom>
            <a:avLst/>
            <a:gdLst>
              <a:gd name="connsiteX0" fmla="*/ 0 w 4081670"/>
              <a:gd name="connsiteY0" fmla="*/ 0 h 6858000"/>
              <a:gd name="connsiteX1" fmla="*/ 4081670 w 4081670"/>
              <a:gd name="connsiteY1" fmla="*/ 0 h 6858000"/>
              <a:gd name="connsiteX2" fmla="*/ 4081670 w 4081670"/>
              <a:gd name="connsiteY2" fmla="*/ 6858000 h 6858000"/>
              <a:gd name="connsiteX3" fmla="*/ 0 w 40816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1670" h="6858000">
                <a:moveTo>
                  <a:pt x="0" y="0"/>
                </a:moveTo>
                <a:lnTo>
                  <a:pt x="4081670" y="0"/>
                </a:lnTo>
                <a:lnTo>
                  <a:pt x="408167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/>
          <p:cNvSpPr/>
          <p:nvPr/>
        </p:nvSpPr>
        <p:spPr>
          <a:xfrm>
            <a:off x="2485" y="0"/>
            <a:ext cx="3037895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0139" y="2508110"/>
            <a:ext cx="1955800" cy="831850"/>
          </a:xfrm>
        </p:spPr>
        <p:txBody>
          <a:bodyPr vert="horz"/>
          <a:lstStyle/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D3991-C9CA-FA54-6B2B-485257A0A82D}"/>
              </a:ext>
            </a:extLst>
          </p:cNvPr>
          <p:cNvGrpSpPr/>
          <p:nvPr/>
        </p:nvGrpSpPr>
        <p:grpSpPr>
          <a:xfrm>
            <a:off x="3438084" y="311110"/>
            <a:ext cx="544623" cy="544623"/>
            <a:chOff x="3438084" y="325567"/>
            <a:chExt cx="544623" cy="544623"/>
          </a:xfrm>
        </p:grpSpPr>
        <p:sp>
          <p:nvSpPr>
            <p:cNvPr id="74" name="Oval 73"/>
            <p:cNvSpPr/>
            <p:nvPr/>
          </p:nvSpPr>
          <p:spPr>
            <a:xfrm>
              <a:off x="3438084" y="325567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483599" y="370798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245291" y="399984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Introduction</a:t>
            </a:r>
            <a:r>
              <a:rPr lang="en-US">
                <a:solidFill>
                  <a:schemeClr val="tx1"/>
                </a:solidFill>
              </a:rPr>
              <a:t> of the </a:t>
            </a:r>
            <a:r>
              <a:rPr lang="en-US" err="1">
                <a:solidFill>
                  <a:schemeClr val="tx1"/>
                </a:solidFill>
              </a:rPr>
              <a:t>ClinIQ</a:t>
            </a:r>
            <a:r>
              <a:rPr lang="en-US">
                <a:solidFill>
                  <a:schemeClr val="tx1"/>
                </a:solidFill>
              </a:rPr>
              <a:t> challenge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E5B1F-F37A-625F-F7BB-D0B64813EC5F}"/>
              </a:ext>
            </a:extLst>
          </p:cNvPr>
          <p:cNvGrpSpPr/>
          <p:nvPr/>
        </p:nvGrpSpPr>
        <p:grpSpPr>
          <a:xfrm>
            <a:off x="3438084" y="904503"/>
            <a:ext cx="544623" cy="544623"/>
            <a:chOff x="3438084" y="1062960"/>
            <a:chExt cx="544623" cy="5446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4CB8E2-0A77-905F-108C-90BA00962247}"/>
                </a:ext>
              </a:extLst>
            </p:cNvPr>
            <p:cNvSpPr/>
            <p:nvPr/>
          </p:nvSpPr>
          <p:spPr>
            <a:xfrm>
              <a:off x="3438084" y="1062960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9FA8B2-32F1-9396-9160-395085A2AC1D}"/>
                </a:ext>
              </a:extLst>
            </p:cNvPr>
            <p:cNvSpPr/>
            <p:nvPr/>
          </p:nvSpPr>
          <p:spPr>
            <a:xfrm>
              <a:off x="3483599" y="1108191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FE064-0DB9-E447-4C0B-00C572AB37AA}"/>
              </a:ext>
            </a:extLst>
          </p:cNvPr>
          <p:cNvSpPr/>
          <p:nvPr/>
        </p:nvSpPr>
        <p:spPr>
          <a:xfrm>
            <a:off x="4245291" y="993377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approach </a:t>
            </a:r>
            <a:r>
              <a:rPr lang="en-US">
                <a:solidFill>
                  <a:schemeClr val="tx1"/>
                </a:solidFill>
              </a:rPr>
              <a:t>to solve the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8A84-7CC8-D72C-DC3F-DC151E737190}"/>
              </a:ext>
            </a:extLst>
          </p:cNvPr>
          <p:cNvGrpSpPr/>
          <p:nvPr/>
        </p:nvGrpSpPr>
        <p:grpSpPr>
          <a:xfrm>
            <a:off x="3438084" y="1497896"/>
            <a:ext cx="544623" cy="544623"/>
            <a:chOff x="3438084" y="1800353"/>
            <a:chExt cx="544623" cy="5446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1F0993-3BCF-28F8-4917-672D3EC5C3E5}"/>
                </a:ext>
              </a:extLst>
            </p:cNvPr>
            <p:cNvSpPr/>
            <p:nvPr/>
          </p:nvSpPr>
          <p:spPr>
            <a:xfrm>
              <a:off x="3438084" y="1800353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7349FB-F432-89F2-13C2-56FA27882AD0}"/>
                </a:ext>
              </a:extLst>
            </p:cNvPr>
            <p:cNvSpPr/>
            <p:nvPr/>
          </p:nvSpPr>
          <p:spPr>
            <a:xfrm>
              <a:off x="3483599" y="1845584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385F-2160-242A-1208-92140BD1707D}"/>
              </a:ext>
            </a:extLst>
          </p:cNvPr>
          <p:cNvSpPr/>
          <p:nvPr/>
        </p:nvSpPr>
        <p:spPr>
          <a:xfrm>
            <a:off x="4245291" y="158677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Data gathered </a:t>
            </a:r>
            <a:r>
              <a:rPr lang="en-US">
                <a:solidFill>
                  <a:schemeClr val="tx1"/>
                </a:solidFill>
              </a:rPr>
              <a:t>for training and testing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7C6-33A5-073F-6539-872C2582613E}"/>
              </a:ext>
            </a:extLst>
          </p:cNvPr>
          <p:cNvGrpSpPr/>
          <p:nvPr/>
        </p:nvGrpSpPr>
        <p:grpSpPr>
          <a:xfrm>
            <a:off x="3438084" y="2091289"/>
            <a:ext cx="544623" cy="544623"/>
            <a:chOff x="3438084" y="2537746"/>
            <a:chExt cx="544623" cy="5446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6168-6C5A-9CAC-9176-DE6A81F8920C}"/>
                </a:ext>
              </a:extLst>
            </p:cNvPr>
            <p:cNvSpPr/>
            <p:nvPr/>
          </p:nvSpPr>
          <p:spPr>
            <a:xfrm>
              <a:off x="3438084" y="2537746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91D698-415C-1E4F-6CB2-CF5CE3838B80}"/>
                </a:ext>
              </a:extLst>
            </p:cNvPr>
            <p:cNvSpPr/>
            <p:nvPr/>
          </p:nvSpPr>
          <p:spPr>
            <a:xfrm>
              <a:off x="3483599" y="2582977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103044-694B-2F05-A3B6-074A236056D5}"/>
              </a:ext>
            </a:extLst>
          </p:cNvPr>
          <p:cNvSpPr/>
          <p:nvPr/>
        </p:nvSpPr>
        <p:spPr>
          <a:xfrm>
            <a:off x="4245291" y="2180163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Scores leveraged </a:t>
            </a:r>
            <a:r>
              <a:rPr lang="en-US">
                <a:solidFill>
                  <a:schemeClr val="tx1"/>
                </a:solidFill>
              </a:rPr>
              <a:t>for evaluation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012062-E60B-E222-4CB1-B2DAB324B315}"/>
              </a:ext>
            </a:extLst>
          </p:cNvPr>
          <p:cNvGrpSpPr/>
          <p:nvPr/>
        </p:nvGrpSpPr>
        <p:grpSpPr>
          <a:xfrm>
            <a:off x="3438084" y="2684683"/>
            <a:ext cx="544623" cy="544623"/>
            <a:chOff x="3438084" y="3275139"/>
            <a:chExt cx="544623" cy="5446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6E7CC-CBC1-DC4C-0E4F-24F1EC79829D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EE3310-2005-F48C-63F9-F3C785DFD460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3408B-D80D-C4A7-3DA3-799A96F6CD9C}"/>
              </a:ext>
            </a:extLst>
          </p:cNvPr>
          <p:cNvSpPr/>
          <p:nvPr/>
        </p:nvSpPr>
        <p:spPr>
          <a:xfrm>
            <a:off x="4245291" y="2773556"/>
            <a:ext cx="4488166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Models + Results</a:t>
            </a:r>
            <a:r>
              <a:rPr lang="en-US">
                <a:solidFill>
                  <a:schemeClr val="tx1"/>
                </a:solidFill>
              </a:rPr>
              <a:t> for our different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668BE-9CD9-ACE9-A416-FD233006B3E5}"/>
              </a:ext>
            </a:extLst>
          </p:cNvPr>
          <p:cNvSpPr/>
          <p:nvPr/>
        </p:nvSpPr>
        <p:spPr>
          <a:xfrm>
            <a:off x="4487595" y="3100166"/>
            <a:ext cx="4353950" cy="94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Baseline </a:t>
            </a:r>
            <a:br>
              <a:rPr lang="en-US" sz="1400" b="1">
                <a:solidFill>
                  <a:schemeClr val="accent1"/>
                </a:solidFill>
              </a:rPr>
            </a:br>
            <a:r>
              <a:rPr lang="en-US" sz="1400" b="1">
                <a:solidFill>
                  <a:schemeClr val="accent1"/>
                </a:solidFill>
              </a:rPr>
              <a:t>Fine-Tuning (FT)</a:t>
            </a:r>
          </a:p>
          <a:p>
            <a:r>
              <a:rPr lang="en-US" sz="1400" b="1">
                <a:solidFill>
                  <a:schemeClr val="accent1"/>
                </a:solidFill>
              </a:rPr>
              <a:t>Retrieval Augmented Generation (RAG)</a:t>
            </a:r>
          </a:p>
          <a:p>
            <a:r>
              <a:rPr lang="en-US" sz="1400" b="1">
                <a:solidFill>
                  <a:schemeClr val="accent1"/>
                </a:solidFill>
              </a:rPr>
              <a:t>FT + RAG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0495C-54F3-42E8-CD55-BB47A35249F3}"/>
              </a:ext>
            </a:extLst>
          </p:cNvPr>
          <p:cNvGrpSpPr/>
          <p:nvPr/>
        </p:nvGrpSpPr>
        <p:grpSpPr>
          <a:xfrm>
            <a:off x="3438084" y="4078677"/>
            <a:ext cx="544623" cy="544623"/>
            <a:chOff x="3438084" y="3275139"/>
            <a:chExt cx="544623" cy="5446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B2E56-6C77-5B44-4C3B-554B5FA274CE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4BDBA0-F8A0-E21E-1E08-44210B320C36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2D0F0-5BF7-8120-1B13-96A88A07767D}"/>
              </a:ext>
            </a:extLst>
          </p:cNvPr>
          <p:cNvSpPr/>
          <p:nvPr/>
        </p:nvSpPr>
        <p:spPr>
          <a:xfrm>
            <a:off x="4245291" y="416755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Final remarks </a:t>
            </a:r>
            <a:r>
              <a:rPr lang="en-US">
                <a:solidFill>
                  <a:schemeClr val="tx1"/>
                </a:solidFill>
              </a:rPr>
              <a:t>and 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71F77-9F2C-5D3C-53E3-20D1C7E9E0E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66197"/>
            <a:ext cx="306910" cy="306910"/>
            <a:chOff x="1854516" y="3868738"/>
            <a:chExt cx="269875" cy="269875"/>
          </a:xfrm>
        </p:grpSpPr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F1132257-2269-DD38-1B66-318C2EC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BCD64FC-47CF-F1A6-E967-0CC725F8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4DB2F-5C0A-2117-E41B-78DED73F30D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973509"/>
            <a:ext cx="306910" cy="306910"/>
            <a:chOff x="1854516" y="3868738"/>
            <a:chExt cx="269875" cy="269875"/>
          </a:xfrm>
        </p:grpSpPr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5C46506D-B523-76D7-4ECB-66B647332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A7C98DF-40A7-204F-CF4E-D3F2D0B90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AE89FF-1456-2BD2-179F-D134E5AEBDAD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8" y="1646736"/>
            <a:ext cx="306910" cy="306910"/>
            <a:chOff x="1854516" y="3868738"/>
            <a:chExt cx="269875" cy="269875"/>
          </a:xfrm>
        </p:grpSpPr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035843CB-F426-65BB-5ED9-C48C4B72B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A3EC210A-9E13-42C0-45FE-0BADA76FC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94A7E1-E0E0-5C83-6F1E-486210902A69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8" y="2210146"/>
            <a:ext cx="306910" cy="306910"/>
            <a:chOff x="1854516" y="3868738"/>
            <a:chExt cx="269875" cy="269875"/>
          </a:xfrm>
        </p:grpSpPr>
        <p:sp>
          <p:nvSpPr>
            <p:cNvPr id="39" name="Oval 16">
              <a:extLst>
                <a:ext uri="{FF2B5EF4-FFF2-40B4-BE49-F238E27FC236}">
                  <a16:creationId xmlns:a16="http://schemas.microsoft.com/office/drawing/2014/main" id="{0415E9B8-2260-85C9-9D04-AEDE83EC4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E60BFF7C-E05A-FA3C-C2E0-6B2912481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6C1A2F-16FA-9934-E2CE-964E866C1C77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133924"/>
            <a:ext cx="306910" cy="306910"/>
            <a:chOff x="1854516" y="3868738"/>
            <a:chExt cx="269875" cy="269875"/>
          </a:xfrm>
        </p:grpSpPr>
        <p:sp>
          <p:nvSpPr>
            <p:cNvPr id="42" name="Oval 16">
              <a:extLst>
                <a:ext uri="{FF2B5EF4-FFF2-40B4-BE49-F238E27FC236}">
                  <a16:creationId xmlns:a16="http://schemas.microsoft.com/office/drawing/2014/main" id="{9F72264E-2AA3-BCAE-29F4-4CAFDF61E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900F046A-E696-F9E7-191B-C5A41D8DD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DE86A721-FB5B-9E52-413E-5C0FEC6136FC}"/>
              </a:ext>
            </a:extLst>
          </p:cNvPr>
          <p:cNvSpPr txBox="1">
            <a:spLocks/>
          </p:cNvSpPr>
          <p:nvPr/>
        </p:nvSpPr>
        <p:spPr>
          <a:xfrm>
            <a:off x="582539" y="26605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7" name="Textfeld 1">
            <a:extLst>
              <a:ext uri="{FF2B5EF4-FFF2-40B4-BE49-F238E27FC236}">
                <a16:creationId xmlns:a16="http://schemas.microsoft.com/office/drawing/2014/main" id="{533E66FD-75FF-4F49-8BBC-5E5366D733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200" y="1015200"/>
            <a:ext cx="2743200" cy="240066"/>
          </a:xfrm>
          <a:prstGeom prst="rect">
            <a:avLst/>
          </a:prstGeom>
          <a:pattFill>
            <a:fgClr>
              <a:srgbClr val="FFFF00"/>
            </a:fgClr>
            <a:bgClr>
              <a:srgbClr val="FFFF00"/>
            </a:bgClr>
          </a:pattFill>
          <a:ln w="9525" cap="rnd">
            <a:solidFill>
              <a:srgbClr val="575757"/>
            </a:solidFill>
            <a:prstDash val="solid"/>
          </a:ln>
          <a:effectLst>
            <a:outerShdw dist="35560" dir="3498616" rotWithShape="0">
              <a:scrgbClr r="0" g="0" b="0"/>
            </a:outerShdw>
          </a:effectLst>
        </p:spPr>
        <p:txBody>
          <a:bodyPr vert="horz" wrap="square" lIns="36576" tIns="36576" rIns="36576" bIns="36576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@Adria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bild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ersetzen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</p:txBody>
      </p:sp>
      <p:pic>
        <p:nvPicPr>
          <p:cNvPr id="49" name="Picture 34" descr="Ein Bild, das Person, Im Haus, Büroausstattung, Kleidung enthält.&#10;&#10;KI-generierte Inhalte können fehlerhaft sein.">
            <a:extLst>
              <a:ext uri="{FF2B5EF4-FFF2-40B4-BE49-F238E27FC236}">
                <a16:creationId xmlns:a16="http://schemas.microsoft.com/office/drawing/2014/main" id="{EDEBE791-B0EA-72D9-BB24-0ED8035D1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12500" r="31760" b="12500"/>
          <a:stretch/>
        </p:blipFill>
        <p:spPr>
          <a:xfrm>
            <a:off x="-13003" y="595"/>
            <a:ext cx="3037894" cy="5143500"/>
          </a:xfrm>
          <a:prstGeom prst="rect">
            <a:avLst/>
          </a:prstGeom>
        </p:spPr>
      </p:pic>
      <p:sp>
        <p:nvSpPr>
          <p:cNvPr id="51" name="Rectangle 19">
            <a:extLst>
              <a:ext uri="{FF2B5EF4-FFF2-40B4-BE49-F238E27FC236}">
                <a16:creationId xmlns:a16="http://schemas.microsoft.com/office/drawing/2014/main" id="{FDFAFC70-F38E-44F7-C791-DD6798D0A477}"/>
              </a:ext>
            </a:extLst>
          </p:cNvPr>
          <p:cNvSpPr/>
          <p:nvPr/>
        </p:nvSpPr>
        <p:spPr>
          <a:xfrm>
            <a:off x="-22528" y="0"/>
            <a:ext cx="3037894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4EF37BBA-F212-4281-0EEA-4CA50DD5A2DB}"/>
              </a:ext>
            </a:extLst>
          </p:cNvPr>
          <p:cNvSpPr txBox="1">
            <a:spLocks/>
          </p:cNvSpPr>
          <p:nvPr/>
        </p:nvSpPr>
        <p:spPr>
          <a:xfrm>
            <a:off x="734939" y="28129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3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84E03-EE0D-DE1D-E13C-092EE168A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C539-A8BE-AC4C-8D56-0C7C54EB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Remarks &amp; Next Steps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EAB72D8-B847-40B1-8600-4192ADD802E0}"/>
              </a:ext>
            </a:extLst>
          </p:cNvPr>
          <p:cNvSpPr txBox="1"/>
          <p:nvPr/>
        </p:nvSpPr>
        <p:spPr>
          <a:xfrm>
            <a:off x="1121392" y="1685044"/>
            <a:ext cx="2823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Diverse, domain-specific </a:t>
            </a:r>
            <a:r>
              <a:rPr lang="en-GB"/>
              <a:t>datasets &amp; preprocessing</a:t>
            </a:r>
          </a:p>
          <a:p>
            <a:endParaRPr lang="en-GB"/>
          </a:p>
          <a:p>
            <a:r>
              <a:rPr lang="en-GB"/>
              <a:t>Comprehensive </a:t>
            </a:r>
            <a:r>
              <a:rPr lang="en-GB" b="1"/>
              <a:t>Evaluation Suite </a:t>
            </a:r>
            <a:r>
              <a:rPr lang="en-GB"/>
              <a:t>&amp; Performance tracking</a:t>
            </a:r>
          </a:p>
          <a:p>
            <a:endParaRPr lang="en-GB"/>
          </a:p>
          <a:p>
            <a:r>
              <a:rPr lang="en-GB" b="1"/>
              <a:t>Improved performance for all our question types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4" name="Graphic 14" descr="Medicine outline">
            <a:extLst>
              <a:ext uri="{FF2B5EF4-FFF2-40B4-BE49-F238E27FC236}">
                <a16:creationId xmlns:a16="http://schemas.microsoft.com/office/drawing/2014/main" id="{76D6FE0D-1289-0204-6A95-63EADF89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3140" y="3489652"/>
            <a:ext cx="586732" cy="586732"/>
          </a:xfrm>
          <a:prstGeom prst="rect">
            <a:avLst/>
          </a:prstGeom>
        </p:spPr>
      </p:pic>
      <p:pic>
        <p:nvPicPr>
          <p:cNvPr id="9" name="Graphic 16" descr="Artificial Intelligence outline">
            <a:extLst>
              <a:ext uri="{FF2B5EF4-FFF2-40B4-BE49-F238E27FC236}">
                <a16:creationId xmlns:a16="http://schemas.microsoft.com/office/drawing/2014/main" id="{2CF7C373-178F-9086-C431-3FC5037A7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781" y="4223175"/>
            <a:ext cx="717210" cy="717210"/>
          </a:xfrm>
          <a:prstGeom prst="rect">
            <a:avLst/>
          </a:prstGeom>
        </p:spPr>
      </p:pic>
      <p:pic>
        <p:nvPicPr>
          <p:cNvPr id="10" name="Graphic 18" descr="Line arrow: Anti-clockwise curve outline">
            <a:extLst>
              <a:ext uri="{FF2B5EF4-FFF2-40B4-BE49-F238E27FC236}">
                <a16:creationId xmlns:a16="http://schemas.microsoft.com/office/drawing/2014/main" id="{E4943D45-C59F-AE67-658D-B920C3268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79934">
            <a:off x="4172856" y="4140857"/>
            <a:ext cx="566293" cy="566293"/>
          </a:xfrm>
          <a:prstGeom prst="rect">
            <a:avLst/>
          </a:prstGeom>
        </p:spPr>
      </p:pic>
      <p:pic>
        <p:nvPicPr>
          <p:cNvPr id="11" name="Graphic 19" descr="Line arrow: Anti-clockwise curve outline">
            <a:extLst>
              <a:ext uri="{FF2B5EF4-FFF2-40B4-BE49-F238E27FC236}">
                <a16:creationId xmlns:a16="http://schemas.microsoft.com/office/drawing/2014/main" id="{7709B9D7-52E0-55C0-0D89-B848FF40D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003489">
            <a:off x="3532218" y="3862201"/>
            <a:ext cx="468268" cy="4682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273E2B2-AD66-6D4D-DC81-B9A02F4BA6E3}"/>
              </a:ext>
            </a:extLst>
          </p:cNvPr>
          <p:cNvSpPr txBox="1"/>
          <p:nvPr/>
        </p:nvSpPr>
        <p:spPr>
          <a:xfrm>
            <a:off x="4881351" y="1637852"/>
            <a:ext cx="3537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Advanced RAG Reranking strategies</a:t>
            </a:r>
          </a:p>
          <a:p>
            <a:endParaRPr lang="en-GB"/>
          </a:p>
          <a:p>
            <a:r>
              <a:rPr lang="en-GB"/>
              <a:t>Exploring </a:t>
            </a:r>
            <a:r>
              <a:rPr lang="en-GB" b="1"/>
              <a:t>Agentic RAG </a:t>
            </a:r>
            <a:r>
              <a:rPr lang="en-GB" b="1">
                <a:sym typeface="Wingdings" pitchFamily="2" charset="2"/>
              </a:rPr>
              <a:t> different medical specialists</a:t>
            </a:r>
            <a:endParaRPr lang="en-GB"/>
          </a:p>
          <a:p>
            <a:endParaRPr lang="en-GB"/>
          </a:p>
          <a:p>
            <a:r>
              <a:rPr lang="en-GB"/>
              <a:t>Evaluate and experiment with </a:t>
            </a:r>
            <a:r>
              <a:rPr lang="en-GB" b="1"/>
              <a:t>additional model variants and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/>
          </a:p>
          <a:p>
            <a:endParaRPr lang="de-DE"/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8D11BE28-048A-442D-6E42-F648CD0367C8}"/>
              </a:ext>
            </a:extLst>
          </p:cNvPr>
          <p:cNvCxnSpPr>
            <a:cxnSpLocks/>
          </p:cNvCxnSpPr>
          <p:nvPr/>
        </p:nvCxnSpPr>
        <p:spPr>
          <a:xfrm>
            <a:off x="4058558" y="1224207"/>
            <a:ext cx="0" cy="2063067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34">
            <a:extLst>
              <a:ext uri="{FF2B5EF4-FFF2-40B4-BE49-F238E27FC236}">
                <a16:creationId xmlns:a16="http://schemas.microsoft.com/office/drawing/2014/main" id="{27BBBEA7-F6D6-CC63-2448-374957EA9BDD}"/>
              </a:ext>
            </a:extLst>
          </p:cNvPr>
          <p:cNvGrpSpPr>
            <a:grpSpLocks noChangeAspect="1"/>
          </p:cNvGrpSpPr>
          <p:nvPr/>
        </p:nvGrpSpPr>
        <p:grpSpPr>
          <a:xfrm>
            <a:off x="677723" y="1717516"/>
            <a:ext cx="306910" cy="306910"/>
            <a:chOff x="1854516" y="3868738"/>
            <a:chExt cx="269875" cy="269875"/>
          </a:xfrm>
        </p:grpSpPr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8E800B3A-EDCE-4C0C-1A05-DA52C329B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B69B950-C993-ABCE-55A7-770BE6B4F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34">
            <a:extLst>
              <a:ext uri="{FF2B5EF4-FFF2-40B4-BE49-F238E27FC236}">
                <a16:creationId xmlns:a16="http://schemas.microsoft.com/office/drawing/2014/main" id="{E84A288E-236F-C9AA-0BDE-6ECB602B652B}"/>
              </a:ext>
            </a:extLst>
          </p:cNvPr>
          <p:cNvGrpSpPr>
            <a:grpSpLocks noChangeAspect="1"/>
          </p:cNvGrpSpPr>
          <p:nvPr/>
        </p:nvGrpSpPr>
        <p:grpSpPr>
          <a:xfrm>
            <a:off x="647323" y="2567129"/>
            <a:ext cx="306910" cy="306910"/>
            <a:chOff x="1854516" y="3868738"/>
            <a:chExt cx="269875" cy="269875"/>
          </a:xfrm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F9799A69-DEFF-AD55-05C8-A3D94E57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DC24632-1155-1C4C-F42A-81EBF987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4">
            <a:extLst>
              <a:ext uri="{FF2B5EF4-FFF2-40B4-BE49-F238E27FC236}">
                <a16:creationId xmlns:a16="http://schemas.microsoft.com/office/drawing/2014/main" id="{57571439-593F-F6DB-84B0-6B6C130F0275}"/>
              </a:ext>
            </a:extLst>
          </p:cNvPr>
          <p:cNvGrpSpPr>
            <a:grpSpLocks noChangeAspect="1"/>
          </p:cNvGrpSpPr>
          <p:nvPr/>
        </p:nvGrpSpPr>
        <p:grpSpPr>
          <a:xfrm>
            <a:off x="677140" y="3675652"/>
            <a:ext cx="306910" cy="306910"/>
            <a:chOff x="1854516" y="3868738"/>
            <a:chExt cx="269875" cy="269875"/>
          </a:xfrm>
        </p:grpSpPr>
        <p:sp>
          <p:nvSpPr>
            <p:cNvPr id="34" name="Oval 16">
              <a:extLst>
                <a:ext uri="{FF2B5EF4-FFF2-40B4-BE49-F238E27FC236}">
                  <a16:creationId xmlns:a16="http://schemas.microsoft.com/office/drawing/2014/main" id="{AE2D6695-46EF-E4BA-89F2-A55608DD7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0F48B48B-4F97-10FA-9481-BA0EE67E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Grafik 35" descr="Schuhabdrücke mit einfarbiger Füllung">
            <a:extLst>
              <a:ext uri="{FF2B5EF4-FFF2-40B4-BE49-F238E27FC236}">
                <a16:creationId xmlns:a16="http://schemas.microsoft.com/office/drawing/2014/main" id="{6F1280CA-F7C6-0208-D62C-2A5F489B0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002" y="1619621"/>
            <a:ext cx="382015" cy="382015"/>
          </a:xfrm>
          <a:prstGeom prst="rect">
            <a:avLst/>
          </a:prstGeom>
        </p:spPr>
      </p:pic>
      <p:pic>
        <p:nvPicPr>
          <p:cNvPr id="37" name="Grafik 36" descr="Schuhabdrücke mit einfarbiger Füllung">
            <a:extLst>
              <a:ext uri="{FF2B5EF4-FFF2-40B4-BE49-F238E27FC236}">
                <a16:creationId xmlns:a16="http://schemas.microsoft.com/office/drawing/2014/main" id="{1A1AC363-53EA-FF5B-7F4C-84F0840F0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2238" y="2248583"/>
            <a:ext cx="382015" cy="382015"/>
          </a:xfrm>
          <a:prstGeom prst="rect">
            <a:avLst/>
          </a:prstGeom>
        </p:spPr>
      </p:pic>
      <p:pic>
        <p:nvPicPr>
          <p:cNvPr id="38" name="Grafik 37" descr="Schuhabdrücke mit einfarbiger Füllung">
            <a:extLst>
              <a:ext uri="{FF2B5EF4-FFF2-40B4-BE49-F238E27FC236}">
                <a16:creationId xmlns:a16="http://schemas.microsoft.com/office/drawing/2014/main" id="{6CD5B84E-267C-0213-694D-41487F6A8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7669" y="2842442"/>
            <a:ext cx="382015" cy="3820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6E0C5-D94D-C51B-3BFE-D3732003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4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73D1338-CEA9-0BF2-9300-BB31416168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3D1338-CEA9-0BF2-9300-BB31416168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1588" y="3082814"/>
            <a:ext cx="2551157" cy="1169551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Natural Language Processing with Large Language Models</a:t>
            </a:r>
          </a:p>
          <a:p>
            <a:endParaRPr lang="en-GB" sz="1000">
              <a:solidFill>
                <a:schemeClr val="bg1">
                  <a:lumMod val="50000"/>
                </a:schemeClr>
              </a:solidFill>
              <a:latin typeface="Montserrat" pitchFamily="2" charset="77"/>
              <a:ea typeface="Roboto Light" panose="02000000000000000000" pitchFamily="2" charset="0"/>
            </a:endParaRPr>
          </a:p>
          <a:p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Lorena Raichle, Adria Pop, </a:t>
            </a:r>
            <a:br>
              <a:rPr lang="en-GB" sz="1000">
                <a:latin typeface="Montserrat" pitchFamily="2" charset="77"/>
                <a:ea typeface="Roboto Light" panose="02000000000000000000" pitchFamily="2" charset="0"/>
              </a:rPr>
            </a:br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Konstantin Wehmeyer</a:t>
            </a:r>
          </a:p>
          <a:p>
            <a:endParaRPr lang="en-GB" sz="1000">
              <a:solidFill>
                <a:schemeClr val="bg1">
                  <a:lumMod val="50000"/>
                </a:schemeClr>
              </a:solidFill>
              <a:latin typeface="Montserrat" pitchFamily="2" charset="77"/>
              <a:ea typeface="Roboto Light" panose="02000000000000000000" pitchFamily="2" charset="0"/>
            </a:endParaRPr>
          </a:p>
          <a:p>
            <a:r>
              <a:rPr lang="en-GB" sz="1000">
                <a:solidFill>
                  <a:schemeClr val="bg1">
                    <a:lumMod val="50000"/>
                  </a:schemeClr>
                </a:solidFill>
                <a:latin typeface="Montserrat"/>
                <a:ea typeface="Roboto Light"/>
              </a:rPr>
              <a:t>May 20, 2025</a:t>
            </a:r>
            <a:endParaRPr lang="en-US" sz="1000">
              <a:solidFill>
                <a:schemeClr val="bg1">
                  <a:lumMod val="50000"/>
                </a:schemeClr>
              </a:solidFill>
              <a:latin typeface="Montserrat"/>
              <a:ea typeface="Roboto Ligh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11587" y="2882332"/>
            <a:ext cx="907551" cy="0"/>
          </a:xfrm>
          <a:prstGeom prst="line">
            <a:avLst/>
          </a:prstGeom>
          <a:ln w="12700">
            <a:solidFill>
              <a:srgbClr val="008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6DFE63-DEC2-F6FB-AED7-E518BF601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1" y="330437"/>
            <a:ext cx="2055094" cy="441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BA629-A81E-52BB-6FC2-54BBE999C771}"/>
              </a:ext>
            </a:extLst>
          </p:cNvPr>
          <p:cNvSpPr txBox="1"/>
          <p:nvPr/>
        </p:nvSpPr>
        <p:spPr>
          <a:xfrm>
            <a:off x="701808" y="1458652"/>
            <a:ext cx="4017975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2400" b="1" i="1">
                <a:latin typeface="Montserrat" pitchFamily="2" charset="77"/>
              </a:rPr>
              <a:t>For risks and side effects, ask  your doctor or our </a:t>
            </a:r>
            <a:r>
              <a:rPr lang="en-GB" sz="3200" b="1" i="1" err="1">
                <a:latin typeface="Montserrat" pitchFamily="2" charset="77"/>
              </a:rPr>
              <a:t>ClinIQ</a:t>
            </a:r>
            <a:r>
              <a:rPr lang="en-GB" sz="3200" b="1" i="1">
                <a:latin typeface="Montserrat" pitchFamily="2" charset="77"/>
              </a:rPr>
              <a:t>.</a:t>
            </a:r>
            <a:endParaRPr lang="en-CH" sz="2400" b="1" i="1">
              <a:latin typeface="Montserrat" pitchFamily="2" charset="77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84529A1-FE38-5BF6-600C-2EEEFAA3F17E}"/>
              </a:ext>
            </a:extLst>
          </p:cNvPr>
          <p:cNvSpPr txBox="1">
            <a:spLocks/>
          </p:cNvSpPr>
          <p:nvPr/>
        </p:nvSpPr>
        <p:spPr>
          <a:xfrm>
            <a:off x="7010400" y="4719638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Calibri Light" panose="020F03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0D1EDE-7116-2443-9BDD-368CE5B3766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Freeform 156">
            <a:extLst>
              <a:ext uri="{FF2B5EF4-FFF2-40B4-BE49-F238E27FC236}">
                <a16:creationId xmlns:a16="http://schemas.microsoft.com/office/drawing/2014/main" id="{8E5B04ED-77E9-D7BB-E944-8A0E7A199827}"/>
              </a:ext>
            </a:extLst>
          </p:cNvPr>
          <p:cNvSpPr/>
          <p:nvPr/>
        </p:nvSpPr>
        <p:spPr>
          <a:xfrm>
            <a:off x="4719783" y="0"/>
            <a:ext cx="4518600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417397" dist="139185" dir="14640000">
              <a:prstClr val="black">
                <a:alpha val="16801"/>
              </a:prstClr>
            </a:innerShdw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4A7EF5-3FBC-163C-39B7-7AD765D8B595}"/>
              </a:ext>
            </a:extLst>
          </p:cNvPr>
          <p:cNvSpPr/>
          <p:nvPr/>
        </p:nvSpPr>
        <p:spPr>
          <a:xfrm>
            <a:off x="4377445" y="1645987"/>
            <a:ext cx="4082034" cy="24726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0A2A6C-0777-6B9C-6686-D5AB0A120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255" y="2037138"/>
            <a:ext cx="1903709" cy="16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8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63B012B-E297-CD3E-7C86-DA5F32174C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3B012B-E297-CD3E-7C86-DA5F32174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D132A3-5EA0-1DD2-6476-F8D636A6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70" y="550248"/>
            <a:ext cx="6096000" cy="356085"/>
          </a:xfrm>
        </p:spPr>
        <p:txBody>
          <a:bodyPr vert="horz"/>
          <a:lstStyle/>
          <a:p>
            <a:r>
              <a:rPr lang="en-US"/>
              <a:t>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6B8DE-64EA-CE80-D26F-F907D7C21832}"/>
              </a:ext>
            </a:extLst>
          </p:cNvPr>
          <p:cNvSpPr/>
          <p:nvPr/>
        </p:nvSpPr>
        <p:spPr>
          <a:xfrm>
            <a:off x="382870" y="1093925"/>
            <a:ext cx="8271163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sz="1400">
                <a:solidFill>
                  <a:schemeClr val="tx1"/>
                </a:solidFill>
              </a:rPr>
              <a:t>Neuhaus, Dominik. (20.09.2024). „Schweizer Medizinstudis flüchten vor Numerus clausus nach Osteuropa.“, Nau.ch, </a:t>
            </a:r>
            <a:r>
              <a:rPr lang="de-DE" sz="1400">
                <a:solidFill>
                  <a:schemeClr val="tx1"/>
                </a:solidFill>
                <a:hlinkClick r:id="rId5"/>
              </a:rPr>
              <a:t>https://www.nau.ch/news/europa/schweizer-medizinstudis-fluchten-vor-numerus-clausus-nach-osteuropa-66831473</a:t>
            </a:r>
            <a:endParaRPr lang="de-DE" sz="1400">
              <a:solidFill>
                <a:schemeClr val="tx1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1400" err="1">
                <a:solidFill>
                  <a:schemeClr val="tx1"/>
                </a:solidFill>
              </a:rPr>
              <a:t>ClinIQLink</a:t>
            </a:r>
            <a:r>
              <a:rPr lang="en-GB" sz="1400">
                <a:solidFill>
                  <a:schemeClr val="tx1"/>
                </a:solidFill>
              </a:rPr>
              <a:t> 2025 - LLM Lie Detector Test. (</a:t>
            </a:r>
            <a:r>
              <a:rPr lang="en-GB" sz="1400" err="1">
                <a:solidFill>
                  <a:schemeClr val="tx1"/>
                </a:solidFill>
              </a:rPr>
              <a:t>n.d</a:t>
            </a:r>
            <a:r>
              <a:rPr lang="en-GB" sz="1400">
                <a:solidFill>
                  <a:schemeClr val="tx1"/>
                </a:solidFill>
              </a:rPr>
              <a:t>). </a:t>
            </a:r>
            <a:r>
              <a:rPr lang="en-GB" sz="1400" i="1">
                <a:solidFill>
                  <a:schemeClr val="tx1"/>
                </a:solidFill>
              </a:rPr>
              <a:t>Evaluation Metrics</a:t>
            </a:r>
            <a:r>
              <a:rPr lang="en-GB" sz="1400">
                <a:solidFill>
                  <a:schemeClr val="tx1"/>
                </a:solidFill>
              </a:rPr>
              <a:t>. Retrieved from: </a:t>
            </a:r>
            <a:r>
              <a:rPr lang="en-GB" sz="1400">
                <a:solidFill>
                  <a:schemeClr val="tx1"/>
                </a:solidFill>
                <a:hlinkClick r:id="rId6"/>
              </a:rPr>
              <a:t>https://cliniqlink.org/</a:t>
            </a:r>
            <a:endParaRPr lang="en-GB" sz="1400">
              <a:solidFill>
                <a:schemeClr val="tx1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1400" err="1">
                <a:solidFill>
                  <a:schemeClr val="tx1"/>
                </a:solidFill>
              </a:rPr>
              <a:t>Lemesle</a:t>
            </a:r>
            <a:r>
              <a:rPr lang="en-GB" sz="1400">
                <a:solidFill>
                  <a:schemeClr val="tx1"/>
                </a:solidFill>
              </a:rPr>
              <a:t>, Q., </a:t>
            </a:r>
            <a:r>
              <a:rPr lang="en-GB" sz="1400" err="1">
                <a:solidFill>
                  <a:schemeClr val="tx1"/>
                </a:solidFill>
              </a:rPr>
              <a:t>Chevelu</a:t>
            </a:r>
            <a:r>
              <a:rPr lang="en-GB" sz="1400">
                <a:solidFill>
                  <a:schemeClr val="tx1"/>
                </a:solidFill>
              </a:rPr>
              <a:t>, J., Martin, P., </a:t>
            </a:r>
            <a:r>
              <a:rPr lang="en-GB" sz="1400" err="1">
                <a:solidFill>
                  <a:schemeClr val="tx1"/>
                </a:solidFill>
              </a:rPr>
              <a:t>Lolive</a:t>
            </a:r>
            <a:r>
              <a:rPr lang="en-GB" sz="1400">
                <a:solidFill>
                  <a:schemeClr val="tx1"/>
                </a:solidFill>
              </a:rPr>
              <a:t>, D., </a:t>
            </a:r>
            <a:r>
              <a:rPr lang="en-GB" sz="1400" err="1">
                <a:solidFill>
                  <a:schemeClr val="tx1"/>
                </a:solidFill>
              </a:rPr>
              <a:t>Delhay</a:t>
            </a:r>
            <a:r>
              <a:rPr lang="en-GB" sz="1400">
                <a:solidFill>
                  <a:schemeClr val="tx1"/>
                </a:solidFill>
              </a:rPr>
              <a:t>, A., &amp; Barbot, N. (2025, January). Paraphrase Generation Evaluation Powered by an LLM: A Semantic Metric, Not a Lexical One. In Proceedings of the 31st International Conference on Computational Linguistics (pp. 8057-8087).</a:t>
            </a:r>
            <a:endParaRPr lang="en-GB" sz="140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Chiusano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, F. (2022). Two minutes NLP — Learn the ROUGE metric by examples ROUGE-N, ROUGE-L, ROUGE-S, pros and cons, and ROUGE vs BLEU. Retrieved From: 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  <a:hlinkClick r:id="rId7"/>
              </a:rPr>
              <a:t>https://medium.com/nlplanet/two-minutes-nlp-learn-the-rouge-metric-by-examples-f179cc285499</a:t>
            </a:r>
            <a:endParaRPr lang="en-GB" sz="140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Liu, Y., </a:t>
            </a: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Iter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, D., Xu, Y., Wang, S., Xu, R., &amp; Zhu, C. (2023). G-eval: NLG evaluation using gpt-4 with better human alignment. </a:t>
            </a: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arXiv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 preprint arXiv:2303.16634.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Jan </a:t>
            </a: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Wira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Gotama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 Putra and </a:t>
            </a:r>
            <a:r>
              <a:rPr lang="en-GB" sz="1400" err="1">
                <a:solidFill>
                  <a:schemeClr val="tx1"/>
                </a:solidFill>
                <a:ea typeface="Calibri"/>
                <a:cs typeface="Calibri"/>
              </a:rPr>
              <a:t>Takenobu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 Tokunaga. 2017. Evaluating text coherence based on semantic similarity graph. In Proceedings of TextGraphs-11: the Workshop on Graph-based Methods for Natural Language Processing, pages 76–85, Vancouver, Canada. Association for Computational Linguistics.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649EF-E1CA-93A9-06F8-58718C07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71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63B012B-E297-CD3E-7C86-DA5F32174C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63B012B-E297-CD3E-7C86-DA5F32174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D132A3-5EA0-1DD2-6476-F8D636A6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70" y="550248"/>
            <a:ext cx="6096000" cy="356085"/>
          </a:xfrm>
        </p:spPr>
        <p:txBody>
          <a:bodyPr vert="horz"/>
          <a:lstStyle/>
          <a:p>
            <a:r>
              <a:rPr lang="en-US"/>
              <a:t>Sources - Figures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6B8DE-64EA-CE80-D26F-F907D7C21832}"/>
              </a:ext>
            </a:extLst>
          </p:cNvPr>
          <p:cNvSpPr/>
          <p:nvPr/>
        </p:nvSpPr>
        <p:spPr>
          <a:xfrm>
            <a:off x="382870" y="1093925"/>
            <a:ext cx="8271163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1400" err="1">
                <a:solidFill>
                  <a:schemeClr val="tx1"/>
                </a:solidFill>
              </a:rPr>
              <a:t>ClinIQLink</a:t>
            </a:r>
            <a:r>
              <a:rPr lang="en-GB" sz="1400">
                <a:solidFill>
                  <a:schemeClr val="tx1"/>
                </a:solidFill>
              </a:rPr>
              <a:t>. (n.d.). </a:t>
            </a:r>
            <a:r>
              <a:rPr lang="en-GB" sz="1400" i="1" err="1">
                <a:solidFill>
                  <a:schemeClr val="tx1"/>
                </a:solidFill>
              </a:rPr>
              <a:t>ClinIQLink</a:t>
            </a:r>
            <a:r>
              <a:rPr lang="en-GB" sz="1400" i="1">
                <a:solidFill>
                  <a:schemeClr val="tx1"/>
                </a:solidFill>
              </a:rPr>
              <a:t> 2025 – LLM Lie Detector Test </a:t>
            </a:r>
            <a:r>
              <a:rPr lang="en-GB" sz="1400">
                <a:solidFill>
                  <a:schemeClr val="tx1"/>
                </a:solidFill>
              </a:rPr>
              <a:t>[Figure]. Retrieved from https://cliniqlink.org/</a:t>
            </a:r>
            <a:endParaRPr lang="de-DE" sz="1400">
              <a:solidFill>
                <a:schemeClr val="tx1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Wikipedia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contributors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.(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n.d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).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Pubmed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. [Figure].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Retrieved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From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  <a:hlinkClick r:id="rId5"/>
              </a:rPr>
              <a:t>https://de.wikipedia.org/wiki/PubMed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Wikipedia contributors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.(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n.d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).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Deepseek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[Figure].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Retrieved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From: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  <a:hlinkClick r:id="rId6"/>
              </a:rPr>
              <a:t>https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  <a:hlinkClick r:id="rId6"/>
              </a:rPr>
              <a:t>://en.m.wikipedia.org/wiki/File:DeepSeek_logo.svg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PR Newswire. (2024). </a:t>
            </a:r>
            <a:r>
              <a:rPr lang="en-GB" sz="1400" i="1">
                <a:solidFill>
                  <a:schemeClr val="tx1"/>
                </a:solidFill>
                <a:ea typeface="Calibri"/>
                <a:cs typeface="Calibri"/>
              </a:rPr>
              <a:t>Pinecone Makes Accurate, Fast, Scalable Generative AI Accessible to Organizations Large and Small with Launch of its Serverless Vector Database</a:t>
            </a: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. [Figure]. Retrieved From: https://www.prnewswire.com/news-releases/pinecone-makes-accurate-fast-scalable-generative-ai-accessible-to-organizations-large-and-small-with-launch-of-its-serverless-vector-database-302151425.html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E7A29-B629-E31A-46FC-0EF92F96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hink-cell data - do not delete" hidden="1">
            <a:extLst>
              <a:ext uri="{FF2B5EF4-FFF2-40B4-BE49-F238E27FC236}">
                <a16:creationId xmlns:a16="http://schemas.microsoft.com/office/drawing/2014/main" id="{E8CCC5F4-E6FA-3A9B-7A6E-86A70CBB51F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30786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CCC5F4-E6FA-3A9B-7A6E-86A70CBB51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itle 29">
            <a:extLst>
              <a:ext uri="{FF2B5EF4-FFF2-40B4-BE49-F238E27FC236}">
                <a16:creationId xmlns:a16="http://schemas.microsoft.com/office/drawing/2014/main" id="{E4DAE5C0-7926-D67F-525D-0F50E9A6D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03115"/>
            <a:ext cx="6096000" cy="356085"/>
          </a:xfrm>
        </p:spPr>
        <p:txBody>
          <a:bodyPr vert="horz"/>
          <a:lstStyle/>
          <a:p>
            <a:r>
              <a:rPr lang="en-US"/>
              <a:t>4 different question types were provided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71869C-4A97-B705-E3B0-2906C8DB2A45}"/>
              </a:ext>
            </a:extLst>
          </p:cNvPr>
          <p:cNvGrpSpPr/>
          <p:nvPr/>
        </p:nvGrpSpPr>
        <p:grpSpPr>
          <a:xfrm>
            <a:off x="557281" y="1037781"/>
            <a:ext cx="8029438" cy="1323838"/>
            <a:chOff x="399803" y="2027596"/>
            <a:chExt cx="7299489" cy="12034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52613AA-3DA0-6623-F94B-4A2E13EC1283}"/>
                </a:ext>
              </a:extLst>
            </p:cNvPr>
            <p:cNvSpPr/>
            <p:nvPr/>
          </p:nvSpPr>
          <p:spPr>
            <a:xfrm>
              <a:off x="399803" y="2027596"/>
              <a:ext cx="1203489" cy="12034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Multiple</a:t>
              </a:r>
              <a:br>
                <a:rPr lang="en-US" sz="1600" b="1"/>
              </a:br>
              <a:r>
                <a:rPr lang="en-US" sz="1600" b="1"/>
                <a:t>Choice</a:t>
              </a:r>
              <a:br>
                <a:rPr lang="en-US" sz="1600" b="1"/>
              </a:br>
              <a:r>
                <a:rPr lang="en-US" sz="1600" b="1"/>
                <a:t>(MC)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F28CE7-BB76-3A0C-700E-1F5C3447F6FC}"/>
                </a:ext>
              </a:extLst>
            </p:cNvPr>
            <p:cNvSpPr/>
            <p:nvPr/>
          </p:nvSpPr>
          <p:spPr>
            <a:xfrm>
              <a:off x="2431803" y="2027596"/>
              <a:ext cx="1203489" cy="12034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True/</a:t>
              </a:r>
              <a:br>
                <a:rPr lang="en-US" sz="1600" b="1"/>
              </a:br>
              <a:r>
                <a:rPr lang="en-US" sz="1600" b="1"/>
                <a:t>False</a:t>
              </a:r>
              <a:br>
                <a:rPr lang="en-US" sz="1600" b="1"/>
              </a:br>
              <a:r>
                <a:rPr lang="en-US" sz="1600" b="1"/>
                <a:t>(TF)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775B5E3-88B2-F679-7AEA-6151E8E412CF}"/>
                </a:ext>
              </a:extLst>
            </p:cNvPr>
            <p:cNvSpPr/>
            <p:nvPr/>
          </p:nvSpPr>
          <p:spPr>
            <a:xfrm>
              <a:off x="4463803" y="2027596"/>
              <a:ext cx="1203489" cy="12034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Short Answer</a:t>
              </a:r>
              <a:br>
                <a:rPr lang="en-US" sz="1600" b="1"/>
              </a:br>
              <a:r>
                <a:rPr lang="en-US" sz="1600" b="1"/>
                <a:t>(SA)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3704076-A450-D8CC-C61B-F54AAEC42900}"/>
                </a:ext>
              </a:extLst>
            </p:cNvPr>
            <p:cNvSpPr/>
            <p:nvPr/>
          </p:nvSpPr>
          <p:spPr>
            <a:xfrm>
              <a:off x="6495803" y="2027596"/>
              <a:ext cx="1203489" cy="120348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/>
                <a:t>Multi</a:t>
              </a:r>
            </a:p>
            <a:p>
              <a:pPr algn="ctr"/>
              <a:r>
                <a:rPr lang="en-US" sz="1600" b="1"/>
                <a:t>Hop</a:t>
              </a:r>
            </a:p>
            <a:p>
              <a:pPr algn="ctr"/>
              <a:r>
                <a:rPr lang="en-US" sz="1600" b="1"/>
                <a:t>(MH)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DD07B8-CF3B-4CA4-6765-54D6B664A82A}"/>
              </a:ext>
            </a:extLst>
          </p:cNvPr>
          <p:cNvSpPr txBox="1"/>
          <p:nvPr/>
        </p:nvSpPr>
        <p:spPr>
          <a:xfrm>
            <a:off x="2539867" y="2451069"/>
            <a:ext cx="1832857" cy="240065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{"answer": "True",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"question": "Is reduced Klotho associated with the presence …?",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"source": "TF2-qiaojin/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PubMedQA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"type": "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true_false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"}</a:t>
            </a: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8815-2AAE-72FB-C3C9-62236342FC5D}"/>
              </a:ext>
            </a:extLst>
          </p:cNvPr>
          <p:cNvSpPr txBox="1"/>
          <p:nvPr/>
        </p:nvSpPr>
        <p:spPr>
          <a:xfrm>
            <a:off x="302771" y="2451070"/>
            <a:ext cx="1832857" cy="240065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"A",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"options": {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"A": "Localized immune complex",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"B": "Ag- Ab reaction",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"C": "Complement mediated",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"D": "Ab mediated"},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"question": "Ahus reaction is…",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"source": "MC4-UCSC-VLAA/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MedReason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"type": "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multiple_choice</a:t>
            </a:r>
            <a:r>
              <a:rPr lang="en-GB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"}</a:t>
            </a: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D1D76-D44C-080B-42EB-CBA58EB2AA7E}"/>
              </a:ext>
            </a:extLst>
          </p:cNvPr>
          <p:cNvSpPr txBox="1"/>
          <p:nvPr/>
        </p:nvSpPr>
        <p:spPr>
          <a:xfrm>
            <a:off x="4773171" y="2486700"/>
            <a:ext cx="1832857" cy="2400657"/>
          </a:xfrm>
          <a:prstGeom prst="rect">
            <a:avLst/>
          </a:prstGeom>
          <a:solidFill>
            <a:srgbClr val="D9D9D9"/>
          </a:solidFill>
        </p:spPr>
        <p:txBody>
          <a:bodyPr wrap="square" lIns="91440" tIns="45720" rIns="91440" bIns="45720" anchor="t">
            <a:spAutoFit/>
          </a:bodyPr>
          <a:lstStyle/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{"question": "What is the value of …?",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"answer": "In the late distal tubule, [TF/P]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/>
              </a:rPr>
              <a:t>osm</a:t>
            </a:r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 is less than 1 when there is low ADH.",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"source": "SA2-Ajayaadhi/Medical-QA",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"type": "</a:t>
            </a:r>
            <a:r>
              <a:rPr lang="en-GB" sz="1000" b="0" err="1">
                <a:solidFill>
                  <a:srgbClr val="000000"/>
                </a:solidFill>
                <a:effectLst/>
                <a:latin typeface="Consolas"/>
              </a:rPr>
              <a:t>short_answer</a:t>
            </a:r>
            <a:r>
              <a:rPr lang="en-GB" sz="1000" b="0">
                <a:solidFill>
                  <a:srgbClr val="000000"/>
                </a:solidFill>
                <a:effectLst/>
                <a:latin typeface="Consolas"/>
              </a:rPr>
              <a:t>"}</a:t>
            </a:r>
            <a:endParaRPr lang="en-GB" sz="1000">
              <a:solidFill>
                <a:srgbClr val="000000"/>
              </a:solidFill>
              <a:latin typeface="Consolas"/>
            </a:endParaRPr>
          </a:p>
          <a:p>
            <a:endParaRPr lang="en-GB" sz="1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C4140-875C-9A33-8C10-A3EF42309AA0}"/>
              </a:ext>
            </a:extLst>
          </p:cNvPr>
          <p:cNvSpPr txBox="1"/>
          <p:nvPr/>
        </p:nvSpPr>
        <p:spPr>
          <a:xfrm>
            <a:off x="6996289" y="2451069"/>
            <a:ext cx="1857022" cy="2400657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>
                <a:solidFill>
                  <a:srgbClr val="000000"/>
                </a:solidFill>
                <a:latin typeface="Consolas"/>
              </a:rPr>
              <a:t>{"question": "In a study assessing …?",</a:t>
            </a:r>
            <a:endParaRPr lang="en-US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"answer": "In a normal...",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"reasoning": [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"Step 1: Alright, ...",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"Step 2: When a student’s...",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"Step 3: I remember from stats that ...",…],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"source": "MH-</a:t>
            </a:r>
            <a:r>
              <a:rPr lang="en-GB" sz="1000" err="1">
                <a:solidFill>
                  <a:srgbClr val="000000"/>
                </a:solidFill>
                <a:latin typeface="Consolas"/>
              </a:rPr>
              <a:t>FreedomIntelligence</a:t>
            </a:r>
            <a:r>
              <a:rPr lang="en-GB" sz="1000">
                <a:solidFill>
                  <a:srgbClr val="000000"/>
                </a:solidFill>
                <a:latin typeface="Consolas"/>
              </a:rPr>
              <a:t>/medical-o1-reasoning-SFT",</a:t>
            </a:r>
            <a:endParaRPr lang="en-GB"/>
          </a:p>
          <a:p>
            <a:r>
              <a:rPr lang="en-GB" sz="1000">
                <a:solidFill>
                  <a:srgbClr val="000000"/>
                </a:solidFill>
                <a:latin typeface="Consolas"/>
              </a:rPr>
              <a:t>"type": "</a:t>
            </a:r>
            <a:r>
              <a:rPr lang="en-GB" sz="1000" err="1">
                <a:solidFill>
                  <a:srgbClr val="000000"/>
                </a:solidFill>
                <a:latin typeface="Consolas"/>
              </a:rPr>
              <a:t>multi_hop</a:t>
            </a:r>
            <a:r>
              <a:rPr lang="en-GB" sz="1000">
                <a:solidFill>
                  <a:srgbClr val="000000"/>
                </a:solidFill>
                <a:latin typeface="Consolas"/>
              </a:rPr>
              <a:t>"}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183E8-EC69-E04F-AC96-CC8C0D17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6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74713E0-070F-6753-EFD6-6786DC4BD6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7243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4713E0-070F-6753-EFD6-6786DC4BD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DECE0C20-2348-E02A-A8FD-E15452224F1B}"/>
              </a:ext>
            </a:extLst>
          </p:cNvPr>
          <p:cNvSpPr/>
          <p:nvPr/>
        </p:nvSpPr>
        <p:spPr>
          <a:xfrm>
            <a:off x="1556825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Baseline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05D955A-B67F-F65D-1ABD-8A31F6BF4821}"/>
              </a:ext>
            </a:extLst>
          </p:cNvPr>
          <p:cNvSpPr/>
          <p:nvPr/>
        </p:nvSpPr>
        <p:spPr>
          <a:xfrm>
            <a:off x="3320502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FT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A63FDA4-310C-550E-365F-545FD9DE1B36}"/>
              </a:ext>
            </a:extLst>
          </p:cNvPr>
          <p:cNvSpPr/>
          <p:nvPr/>
        </p:nvSpPr>
        <p:spPr>
          <a:xfrm>
            <a:off x="5084178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94FE89-138F-DD10-26A3-B2EE44FC14EB}"/>
              </a:ext>
            </a:extLst>
          </p:cNvPr>
          <p:cNvSpPr/>
          <p:nvPr/>
        </p:nvSpPr>
        <p:spPr>
          <a:xfrm>
            <a:off x="6847853" y="3750564"/>
            <a:ext cx="1836601" cy="38163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/>
              <a:t>RAG + 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71C4E-3B5D-A6AA-862C-5A2611CECA00}"/>
              </a:ext>
            </a:extLst>
          </p:cNvPr>
          <p:cNvSpPr/>
          <p:nvPr/>
        </p:nvSpPr>
        <p:spPr>
          <a:xfrm>
            <a:off x="322729" y="2980691"/>
            <a:ext cx="8461101" cy="7662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FEA82-24D7-94A1-E11D-BA827929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We used a four-lane approach with a mix of separate and combined steps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97DD75-4AAF-7543-0A66-9BB55ADCDBD4}"/>
              </a:ext>
            </a:extLst>
          </p:cNvPr>
          <p:cNvSpPr/>
          <p:nvPr/>
        </p:nvSpPr>
        <p:spPr>
          <a:xfrm>
            <a:off x="4334289" y="1065744"/>
            <a:ext cx="1368720" cy="43598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ClinIQ</a:t>
            </a: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666F8D-8902-93D5-C439-58C7AD1FC77C}"/>
              </a:ext>
            </a:extLst>
          </p:cNvPr>
          <p:cNvSpPr/>
          <p:nvPr/>
        </p:nvSpPr>
        <p:spPr>
          <a:xfrm>
            <a:off x="14926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MC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890DEFE-C85D-51D1-58A7-5AC343C53FA8}"/>
              </a:ext>
            </a:extLst>
          </p:cNvPr>
          <p:cNvSpPr/>
          <p:nvPr/>
        </p:nvSpPr>
        <p:spPr>
          <a:xfrm>
            <a:off x="37278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TF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C942B6-A086-C556-F8A8-A4A01C518612}"/>
              </a:ext>
            </a:extLst>
          </p:cNvPr>
          <p:cNvSpPr/>
          <p:nvPr/>
        </p:nvSpPr>
        <p:spPr>
          <a:xfrm>
            <a:off x="59630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SA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E0BF1E-6675-16F7-1965-EE7FADE274D8}"/>
              </a:ext>
            </a:extLst>
          </p:cNvPr>
          <p:cNvSpPr/>
          <p:nvPr/>
        </p:nvSpPr>
        <p:spPr>
          <a:xfrm>
            <a:off x="8198252" y="1798479"/>
            <a:ext cx="550375" cy="5503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/>
              <a:t>MH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06B8AE8-43E1-A371-223A-2541C75737C8}"/>
              </a:ext>
            </a:extLst>
          </p:cNvPr>
          <p:cNvCxnSpPr>
            <a:cxnSpLocks/>
            <a:stCxn id="37" idx="0"/>
            <a:endCxn id="35" idx="2"/>
          </p:cNvCxnSpPr>
          <p:nvPr/>
        </p:nvCxnSpPr>
        <p:spPr>
          <a:xfrm rot="5400000" flipH="1" flipV="1">
            <a:off x="3244868" y="24699"/>
            <a:ext cx="296753" cy="3250809"/>
          </a:xfrm>
          <a:prstGeom prst="bentConnector3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B02AC73-1FEB-0DB2-1BC4-18C83043289A}"/>
              </a:ext>
            </a:extLst>
          </p:cNvPr>
          <p:cNvCxnSpPr>
            <a:cxnSpLocks/>
            <a:stCxn id="38" idx="0"/>
            <a:endCxn id="35" idx="2"/>
          </p:cNvCxnSpPr>
          <p:nvPr/>
        </p:nvCxnSpPr>
        <p:spPr>
          <a:xfrm rot="5400000" flipH="1" flipV="1">
            <a:off x="4362468" y="1142299"/>
            <a:ext cx="296753" cy="10156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4D1D4CB-15B2-9248-DB53-C9BB1ADB5762}"/>
              </a:ext>
            </a:extLst>
          </p:cNvPr>
          <p:cNvCxnSpPr>
            <a:cxnSpLocks/>
            <a:stCxn id="39" idx="0"/>
            <a:endCxn id="35" idx="2"/>
          </p:cNvCxnSpPr>
          <p:nvPr/>
        </p:nvCxnSpPr>
        <p:spPr>
          <a:xfrm rot="16200000" flipV="1">
            <a:off x="5480069" y="1040307"/>
            <a:ext cx="296753" cy="12195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9C0B94-D6FE-86C1-0C5C-0401BE0E8EB5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rot="16200000" flipV="1">
            <a:off x="6597669" y="-77293"/>
            <a:ext cx="296753" cy="34547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A4A489C-D381-1396-EC73-299C6BF84ABC}"/>
              </a:ext>
            </a:extLst>
          </p:cNvPr>
          <p:cNvSpPr/>
          <p:nvPr/>
        </p:nvSpPr>
        <p:spPr>
          <a:xfrm>
            <a:off x="360158" y="1855675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Question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934B7A-4FA4-DBC4-36A7-FD76F1324506}"/>
              </a:ext>
            </a:extLst>
          </p:cNvPr>
          <p:cNvSpPr/>
          <p:nvPr/>
        </p:nvSpPr>
        <p:spPr>
          <a:xfrm>
            <a:off x="360158" y="106574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Challenge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2CC7BC-3A2C-F804-10CB-8070C7E4B11D}"/>
              </a:ext>
            </a:extLst>
          </p:cNvPr>
          <p:cNvSpPr/>
          <p:nvPr/>
        </p:nvSpPr>
        <p:spPr>
          <a:xfrm>
            <a:off x="360158" y="252301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Data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96169A-C5EC-98D4-17C6-9263507DD35D}"/>
              </a:ext>
            </a:extLst>
          </p:cNvPr>
          <p:cNvSpPr/>
          <p:nvPr/>
        </p:nvSpPr>
        <p:spPr>
          <a:xfrm>
            <a:off x="15568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4496DDD-8C17-7F6F-CD87-3E3D18AAD390}"/>
              </a:ext>
            </a:extLst>
          </p:cNvPr>
          <p:cNvSpPr/>
          <p:nvPr/>
        </p:nvSpPr>
        <p:spPr>
          <a:xfrm>
            <a:off x="37920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2665EC-2638-71AE-E8C0-6BD44709EA90}"/>
              </a:ext>
            </a:extLst>
          </p:cNvPr>
          <p:cNvSpPr/>
          <p:nvPr/>
        </p:nvSpPr>
        <p:spPr>
          <a:xfrm>
            <a:off x="6027225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76FC9F-B869-C646-C7D4-07CFD0F72713}"/>
              </a:ext>
            </a:extLst>
          </p:cNvPr>
          <p:cNvSpPr/>
          <p:nvPr/>
        </p:nvSpPr>
        <p:spPr>
          <a:xfrm>
            <a:off x="8262424" y="2580211"/>
            <a:ext cx="422030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EAF2FC-4192-55F5-527E-19766849D65F}"/>
              </a:ext>
            </a:extLst>
          </p:cNvPr>
          <p:cNvCxnSpPr>
            <a:stCxn id="60" idx="0"/>
            <a:endCxn id="37" idx="4"/>
          </p:cNvCxnSpPr>
          <p:nvPr/>
        </p:nvCxnSpPr>
        <p:spPr>
          <a:xfrm flipH="1" flipV="1">
            <a:off x="17678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C573EC-C7F3-44CB-BC4B-5E3381B4B081}"/>
              </a:ext>
            </a:extLst>
          </p:cNvPr>
          <p:cNvCxnSpPr/>
          <p:nvPr/>
        </p:nvCxnSpPr>
        <p:spPr>
          <a:xfrm flipH="1" flipV="1">
            <a:off x="40030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6E1D86F-B235-BC8C-B866-77B4F4125134}"/>
              </a:ext>
            </a:extLst>
          </p:cNvPr>
          <p:cNvCxnSpPr/>
          <p:nvPr/>
        </p:nvCxnSpPr>
        <p:spPr>
          <a:xfrm flipH="1" flipV="1">
            <a:off x="6238238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FC448E-09F4-A51C-29F0-F2C2C7E7FFA9}"/>
              </a:ext>
            </a:extLst>
          </p:cNvPr>
          <p:cNvCxnSpPr/>
          <p:nvPr/>
        </p:nvCxnSpPr>
        <p:spPr>
          <a:xfrm flipH="1" flipV="1">
            <a:off x="8473439" y="2348854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E2C2DFF-6CCF-FC39-A0AF-1CB28AE1C0B8}"/>
              </a:ext>
            </a:extLst>
          </p:cNvPr>
          <p:cNvCxnSpPr/>
          <p:nvPr/>
        </p:nvCxnSpPr>
        <p:spPr>
          <a:xfrm flipH="1">
            <a:off x="204302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F26B5D-3825-FF3C-3977-4B0E79F7499E}"/>
              </a:ext>
            </a:extLst>
          </p:cNvPr>
          <p:cNvCxnSpPr/>
          <p:nvPr/>
        </p:nvCxnSpPr>
        <p:spPr>
          <a:xfrm flipH="1">
            <a:off x="204302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9F3011-916F-2CBB-B7C3-6CAAFC8E90AA}"/>
              </a:ext>
            </a:extLst>
          </p:cNvPr>
          <p:cNvCxnSpPr/>
          <p:nvPr/>
        </p:nvCxnSpPr>
        <p:spPr>
          <a:xfrm flipH="1">
            <a:off x="427822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E40D23B-C646-5F2D-9B72-CB5A9AEEA963}"/>
              </a:ext>
            </a:extLst>
          </p:cNvPr>
          <p:cNvCxnSpPr/>
          <p:nvPr/>
        </p:nvCxnSpPr>
        <p:spPr>
          <a:xfrm flipH="1">
            <a:off x="427822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7530697-4E2C-A0C8-D166-CBF333F0B3C7}"/>
              </a:ext>
            </a:extLst>
          </p:cNvPr>
          <p:cNvCxnSpPr>
            <a:cxnSpLocks/>
          </p:cNvCxnSpPr>
          <p:nvPr/>
        </p:nvCxnSpPr>
        <p:spPr>
          <a:xfrm>
            <a:off x="3294707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659CCA7-1E2F-8DA7-6D7A-D62C085EF173}"/>
              </a:ext>
            </a:extLst>
          </p:cNvPr>
          <p:cNvCxnSpPr>
            <a:cxnSpLocks/>
          </p:cNvCxnSpPr>
          <p:nvPr/>
        </p:nvCxnSpPr>
        <p:spPr>
          <a:xfrm>
            <a:off x="3294707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BA565EF-0A4A-609D-637E-F1B08E78A446}"/>
              </a:ext>
            </a:extLst>
          </p:cNvPr>
          <p:cNvCxnSpPr/>
          <p:nvPr/>
        </p:nvCxnSpPr>
        <p:spPr>
          <a:xfrm flipH="1">
            <a:off x="6520719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2D7B88D-4C38-0529-9B93-83D160D10F51}"/>
              </a:ext>
            </a:extLst>
          </p:cNvPr>
          <p:cNvCxnSpPr/>
          <p:nvPr/>
        </p:nvCxnSpPr>
        <p:spPr>
          <a:xfrm flipH="1">
            <a:off x="6520719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359E71C-A266-E507-9540-237517881057}"/>
              </a:ext>
            </a:extLst>
          </p:cNvPr>
          <p:cNvCxnSpPr>
            <a:cxnSpLocks/>
          </p:cNvCxnSpPr>
          <p:nvPr/>
        </p:nvCxnSpPr>
        <p:spPr>
          <a:xfrm>
            <a:off x="5537199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552BA2-FAFC-442C-3F7C-6E36300B8213}"/>
              </a:ext>
            </a:extLst>
          </p:cNvPr>
          <p:cNvCxnSpPr>
            <a:cxnSpLocks/>
          </p:cNvCxnSpPr>
          <p:nvPr/>
        </p:nvCxnSpPr>
        <p:spPr>
          <a:xfrm>
            <a:off x="5537199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D7172B-5D5C-0EE4-9C7F-129CD25FA623}"/>
              </a:ext>
            </a:extLst>
          </p:cNvPr>
          <p:cNvCxnSpPr>
            <a:cxnSpLocks/>
          </p:cNvCxnSpPr>
          <p:nvPr/>
        </p:nvCxnSpPr>
        <p:spPr>
          <a:xfrm>
            <a:off x="7779691" y="2672862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3F016E-DA73-322D-1DD7-4CCADA499A4C}"/>
              </a:ext>
            </a:extLst>
          </p:cNvPr>
          <p:cNvCxnSpPr>
            <a:cxnSpLocks/>
          </p:cNvCxnSpPr>
          <p:nvPr/>
        </p:nvCxnSpPr>
        <p:spPr>
          <a:xfrm>
            <a:off x="7779691" y="2869810"/>
            <a:ext cx="425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CFED890C-695D-AC29-EAE0-54FAA059D6A3}"/>
              </a:ext>
            </a:extLst>
          </p:cNvPr>
          <p:cNvSpPr/>
          <p:nvPr/>
        </p:nvSpPr>
        <p:spPr>
          <a:xfrm>
            <a:off x="360158" y="3108844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Pre-</a:t>
            </a:r>
            <a:br>
              <a:rPr lang="en-US" sz="1400" b="1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0BC3D8-4489-88F9-5C98-43796C9FC7BF}"/>
              </a:ext>
            </a:extLst>
          </p:cNvPr>
          <p:cNvSpPr/>
          <p:nvPr/>
        </p:nvSpPr>
        <p:spPr>
          <a:xfrm>
            <a:off x="1556825" y="3193198"/>
            <a:ext cx="712762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One consolidated train-test set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305653B-3D70-F9C4-4449-DCE76721EF1D}"/>
              </a:ext>
            </a:extLst>
          </p:cNvPr>
          <p:cNvCxnSpPr/>
          <p:nvPr/>
        </p:nvCxnSpPr>
        <p:spPr>
          <a:xfrm flipH="1" flipV="1">
            <a:off x="40030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5688AE3-943E-A52C-2718-6AFBC51007CE}"/>
              </a:ext>
            </a:extLst>
          </p:cNvPr>
          <p:cNvCxnSpPr/>
          <p:nvPr/>
        </p:nvCxnSpPr>
        <p:spPr>
          <a:xfrm flipH="1" flipV="1">
            <a:off x="6238238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3E8A114-C523-5D39-E2F3-F261FBE80B4B}"/>
              </a:ext>
            </a:extLst>
          </p:cNvPr>
          <p:cNvCxnSpPr/>
          <p:nvPr/>
        </p:nvCxnSpPr>
        <p:spPr>
          <a:xfrm flipH="1" flipV="1">
            <a:off x="84734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A89E8B5-E285-F7EE-1E61-6252554D4366}"/>
              </a:ext>
            </a:extLst>
          </p:cNvPr>
          <p:cNvCxnSpPr/>
          <p:nvPr/>
        </p:nvCxnSpPr>
        <p:spPr>
          <a:xfrm flipH="1" flipV="1">
            <a:off x="1767839" y="2961841"/>
            <a:ext cx="1" cy="231357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0A588613-9079-248B-1739-775B395773B0}"/>
              </a:ext>
            </a:extLst>
          </p:cNvPr>
          <p:cNvSpPr/>
          <p:nvPr/>
        </p:nvSpPr>
        <p:spPr>
          <a:xfrm>
            <a:off x="360158" y="3740518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Model predictions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F305220-BB11-537C-3CB8-BEC07CAE4445}"/>
              </a:ext>
            </a:extLst>
          </p:cNvPr>
          <p:cNvSpPr/>
          <p:nvPr/>
        </p:nvSpPr>
        <p:spPr>
          <a:xfrm>
            <a:off x="360158" y="4312220"/>
            <a:ext cx="1368720" cy="4359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C04F8AF-5CC6-2831-5604-7276F028D95A}"/>
              </a:ext>
            </a:extLst>
          </p:cNvPr>
          <p:cNvSpPr/>
          <p:nvPr/>
        </p:nvSpPr>
        <p:spPr>
          <a:xfrm>
            <a:off x="1556825" y="4339396"/>
            <a:ext cx="269533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Discrete Evaluation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7A55044-9980-AD85-5869-1056D022B386}"/>
              </a:ext>
            </a:extLst>
          </p:cNvPr>
          <p:cNvSpPr/>
          <p:nvPr/>
        </p:nvSpPr>
        <p:spPr>
          <a:xfrm>
            <a:off x="5989115" y="4339396"/>
            <a:ext cx="2695339" cy="381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/>
              <a:t>Text Evaluation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2310C9A-F1E3-E842-4E79-AAEA7D8CB596}"/>
              </a:ext>
            </a:extLst>
          </p:cNvPr>
          <p:cNvCxnSpPr>
            <a:cxnSpLocks/>
          </p:cNvCxnSpPr>
          <p:nvPr/>
        </p:nvCxnSpPr>
        <p:spPr>
          <a:xfrm>
            <a:off x="2475126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6E4DCEA-0576-99B2-5C26-8E43CA9B9CCE}"/>
              </a:ext>
            </a:extLst>
          </p:cNvPr>
          <p:cNvCxnSpPr>
            <a:cxnSpLocks/>
          </p:cNvCxnSpPr>
          <p:nvPr/>
        </p:nvCxnSpPr>
        <p:spPr>
          <a:xfrm>
            <a:off x="4238802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D96E08-A47C-4C54-2661-1983E4AE6A23}"/>
              </a:ext>
            </a:extLst>
          </p:cNvPr>
          <p:cNvCxnSpPr>
            <a:cxnSpLocks/>
          </p:cNvCxnSpPr>
          <p:nvPr/>
        </p:nvCxnSpPr>
        <p:spPr>
          <a:xfrm>
            <a:off x="6002478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778A794-8887-977B-A9DD-1CF4DB491C6B}"/>
              </a:ext>
            </a:extLst>
          </p:cNvPr>
          <p:cNvCxnSpPr>
            <a:cxnSpLocks/>
          </p:cNvCxnSpPr>
          <p:nvPr/>
        </p:nvCxnSpPr>
        <p:spPr>
          <a:xfrm>
            <a:off x="7766154" y="3603714"/>
            <a:ext cx="0" cy="1320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068F1D1-4C19-B26E-84DF-AF4000436E23}"/>
              </a:ext>
            </a:extLst>
          </p:cNvPr>
          <p:cNvCxnSpPr>
            <a:cxnSpLocks/>
          </p:cNvCxnSpPr>
          <p:nvPr/>
        </p:nvCxnSpPr>
        <p:spPr>
          <a:xfrm flipH="1">
            <a:off x="40030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B681C3-27A6-2488-49E9-9F6F5971C45C}"/>
              </a:ext>
            </a:extLst>
          </p:cNvPr>
          <p:cNvCxnSpPr>
            <a:cxnSpLocks/>
          </p:cNvCxnSpPr>
          <p:nvPr/>
        </p:nvCxnSpPr>
        <p:spPr>
          <a:xfrm flipH="1">
            <a:off x="6238238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0B2CAF3-B477-2F73-B81E-9550E815F011}"/>
              </a:ext>
            </a:extLst>
          </p:cNvPr>
          <p:cNvCxnSpPr>
            <a:cxnSpLocks/>
          </p:cNvCxnSpPr>
          <p:nvPr/>
        </p:nvCxnSpPr>
        <p:spPr>
          <a:xfrm flipH="1">
            <a:off x="84734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1AFA838-995D-A23C-ED1D-0C83193C131D}"/>
              </a:ext>
            </a:extLst>
          </p:cNvPr>
          <p:cNvCxnSpPr>
            <a:cxnSpLocks/>
          </p:cNvCxnSpPr>
          <p:nvPr/>
        </p:nvCxnSpPr>
        <p:spPr>
          <a:xfrm flipH="1">
            <a:off x="1767839" y="4153021"/>
            <a:ext cx="1" cy="14365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36307-075E-ECEF-37BB-E39AF43E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8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356668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E4ED3F9F-34AD-C456-D7EF-CCE834F57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2" t="12500" r="31760" b="12500"/>
          <a:stretch/>
        </p:blipFill>
        <p:spPr>
          <a:xfrm>
            <a:off x="-22528" y="0"/>
            <a:ext cx="3037894" cy="5143500"/>
          </a:xfrm>
          <a:prstGeom prst="rect">
            <a:avLst/>
          </a:prstGeom>
        </p:spPr>
      </p:pic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0678" y="0"/>
            <a:ext cx="0" cy="5143500"/>
          </a:xfrm>
          <a:prstGeom prst="line">
            <a:avLst/>
          </a:prstGeom>
          <a:ln w="19050" cap="rnd">
            <a:solidFill>
              <a:schemeClr val="tx1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26516" y="-4283"/>
            <a:ext cx="3037894" cy="5143500"/>
          </a:xfrm>
          <a:prstGeom prst="rect">
            <a:avLst/>
          </a:prstGeom>
          <a:solidFill>
            <a:schemeClr val="tx1">
              <a:lumMod val="50000"/>
              <a:alpha val="5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9D3991-C9CA-FA54-6B2B-485257A0A82D}"/>
              </a:ext>
            </a:extLst>
          </p:cNvPr>
          <p:cNvGrpSpPr/>
          <p:nvPr/>
        </p:nvGrpSpPr>
        <p:grpSpPr>
          <a:xfrm>
            <a:off x="3438084" y="311110"/>
            <a:ext cx="544623" cy="544623"/>
            <a:chOff x="3438084" y="325567"/>
            <a:chExt cx="544623" cy="544623"/>
          </a:xfrm>
        </p:grpSpPr>
        <p:sp>
          <p:nvSpPr>
            <p:cNvPr id="74" name="Oval 73"/>
            <p:cNvSpPr/>
            <p:nvPr/>
          </p:nvSpPr>
          <p:spPr>
            <a:xfrm>
              <a:off x="3438084" y="325567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3483599" y="370798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245291" y="399984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Introduction</a:t>
            </a:r>
            <a:r>
              <a:rPr lang="en-US">
                <a:solidFill>
                  <a:schemeClr val="tx1"/>
                </a:solidFill>
              </a:rPr>
              <a:t> of the </a:t>
            </a:r>
            <a:r>
              <a:rPr lang="en-US" err="1">
                <a:solidFill>
                  <a:schemeClr val="tx1"/>
                </a:solidFill>
              </a:rPr>
              <a:t>ClinIQ</a:t>
            </a:r>
            <a:r>
              <a:rPr lang="en-US">
                <a:solidFill>
                  <a:schemeClr val="tx1"/>
                </a:solidFill>
              </a:rPr>
              <a:t> challenge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E5B1F-F37A-625F-F7BB-D0B64813EC5F}"/>
              </a:ext>
            </a:extLst>
          </p:cNvPr>
          <p:cNvGrpSpPr/>
          <p:nvPr/>
        </p:nvGrpSpPr>
        <p:grpSpPr>
          <a:xfrm>
            <a:off x="3438084" y="904503"/>
            <a:ext cx="544623" cy="544623"/>
            <a:chOff x="3438084" y="1062960"/>
            <a:chExt cx="544623" cy="54462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4CB8E2-0A77-905F-108C-90BA00962247}"/>
                </a:ext>
              </a:extLst>
            </p:cNvPr>
            <p:cNvSpPr/>
            <p:nvPr/>
          </p:nvSpPr>
          <p:spPr>
            <a:xfrm>
              <a:off x="3438084" y="1062960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9FA8B2-32F1-9396-9160-395085A2AC1D}"/>
                </a:ext>
              </a:extLst>
            </p:cNvPr>
            <p:cNvSpPr/>
            <p:nvPr/>
          </p:nvSpPr>
          <p:spPr>
            <a:xfrm>
              <a:off x="3483599" y="1108191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FE064-0DB9-E447-4C0B-00C572AB37AA}"/>
              </a:ext>
            </a:extLst>
          </p:cNvPr>
          <p:cNvSpPr/>
          <p:nvPr/>
        </p:nvSpPr>
        <p:spPr>
          <a:xfrm>
            <a:off x="4245291" y="993377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Our approach </a:t>
            </a:r>
            <a:r>
              <a:rPr lang="en-US">
                <a:solidFill>
                  <a:schemeClr val="tx1"/>
                </a:solidFill>
              </a:rPr>
              <a:t>to solve the challenge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188A84-7CC8-D72C-DC3F-DC151E737190}"/>
              </a:ext>
            </a:extLst>
          </p:cNvPr>
          <p:cNvGrpSpPr/>
          <p:nvPr/>
        </p:nvGrpSpPr>
        <p:grpSpPr>
          <a:xfrm>
            <a:off x="3438084" y="1497896"/>
            <a:ext cx="544623" cy="544623"/>
            <a:chOff x="3438084" y="1800353"/>
            <a:chExt cx="544623" cy="5446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1F0993-3BCF-28F8-4917-672D3EC5C3E5}"/>
                </a:ext>
              </a:extLst>
            </p:cNvPr>
            <p:cNvSpPr/>
            <p:nvPr/>
          </p:nvSpPr>
          <p:spPr>
            <a:xfrm>
              <a:off x="3438084" y="1800353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7349FB-F432-89F2-13C2-56FA27882AD0}"/>
                </a:ext>
              </a:extLst>
            </p:cNvPr>
            <p:cNvSpPr/>
            <p:nvPr/>
          </p:nvSpPr>
          <p:spPr>
            <a:xfrm>
              <a:off x="3483599" y="1845584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6385F-2160-242A-1208-92140BD1707D}"/>
              </a:ext>
            </a:extLst>
          </p:cNvPr>
          <p:cNvSpPr/>
          <p:nvPr/>
        </p:nvSpPr>
        <p:spPr>
          <a:xfrm>
            <a:off x="4245291" y="158677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Data gathered </a:t>
            </a:r>
            <a:r>
              <a:rPr lang="en-US">
                <a:solidFill>
                  <a:schemeClr val="tx1"/>
                </a:solidFill>
              </a:rPr>
              <a:t>for training and testing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7C6-33A5-073F-6539-872C2582613E}"/>
              </a:ext>
            </a:extLst>
          </p:cNvPr>
          <p:cNvGrpSpPr/>
          <p:nvPr/>
        </p:nvGrpSpPr>
        <p:grpSpPr>
          <a:xfrm>
            <a:off x="3438084" y="2091289"/>
            <a:ext cx="544623" cy="544623"/>
            <a:chOff x="3438084" y="2537746"/>
            <a:chExt cx="544623" cy="54462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6168-6C5A-9CAC-9176-DE6A81F8920C}"/>
                </a:ext>
              </a:extLst>
            </p:cNvPr>
            <p:cNvSpPr/>
            <p:nvPr/>
          </p:nvSpPr>
          <p:spPr>
            <a:xfrm>
              <a:off x="3438084" y="2537746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91D698-415C-1E4F-6CB2-CF5CE3838B80}"/>
                </a:ext>
              </a:extLst>
            </p:cNvPr>
            <p:cNvSpPr/>
            <p:nvPr/>
          </p:nvSpPr>
          <p:spPr>
            <a:xfrm>
              <a:off x="3483599" y="2582977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C103044-694B-2F05-A3B6-074A236056D5}"/>
              </a:ext>
            </a:extLst>
          </p:cNvPr>
          <p:cNvSpPr/>
          <p:nvPr/>
        </p:nvSpPr>
        <p:spPr>
          <a:xfrm>
            <a:off x="4245291" y="2180163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Scores leveraged </a:t>
            </a:r>
            <a:r>
              <a:rPr lang="en-US">
                <a:solidFill>
                  <a:schemeClr val="tx1"/>
                </a:solidFill>
              </a:rPr>
              <a:t>for evaluation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012062-E60B-E222-4CB1-B2DAB324B315}"/>
              </a:ext>
            </a:extLst>
          </p:cNvPr>
          <p:cNvGrpSpPr/>
          <p:nvPr/>
        </p:nvGrpSpPr>
        <p:grpSpPr>
          <a:xfrm>
            <a:off x="3438084" y="2684683"/>
            <a:ext cx="544623" cy="544623"/>
            <a:chOff x="3438084" y="3275139"/>
            <a:chExt cx="544623" cy="5446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56E7CC-CBC1-DC4C-0E4F-24F1EC79829D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EE3310-2005-F48C-63F9-F3C785DFD460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1E3408B-D80D-C4A7-3DA3-799A96F6CD9C}"/>
              </a:ext>
            </a:extLst>
          </p:cNvPr>
          <p:cNvSpPr/>
          <p:nvPr/>
        </p:nvSpPr>
        <p:spPr>
          <a:xfrm>
            <a:off x="4245291" y="2773556"/>
            <a:ext cx="4468570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Models + Results</a:t>
            </a:r>
            <a:r>
              <a:rPr lang="en-US">
                <a:solidFill>
                  <a:schemeClr val="tx1"/>
                </a:solidFill>
              </a:rPr>
              <a:t> for our different approaches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3668BE-9CD9-ACE9-A416-FD233006B3E5}"/>
              </a:ext>
            </a:extLst>
          </p:cNvPr>
          <p:cNvSpPr/>
          <p:nvPr/>
        </p:nvSpPr>
        <p:spPr>
          <a:xfrm>
            <a:off x="4487595" y="3100166"/>
            <a:ext cx="4353950" cy="94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Baseline </a:t>
            </a:r>
            <a:br>
              <a:rPr lang="en-US" sz="1400" b="1">
                <a:solidFill>
                  <a:schemeClr val="accent1"/>
                </a:solidFill>
              </a:rPr>
            </a:br>
            <a:r>
              <a:rPr lang="en-US" sz="1400" b="1">
                <a:solidFill>
                  <a:schemeClr val="accent1"/>
                </a:solidFill>
              </a:rPr>
              <a:t>Fine-Tuning (FT)</a:t>
            </a:r>
          </a:p>
          <a:p>
            <a:r>
              <a:rPr lang="en-US" sz="1400" b="1">
                <a:solidFill>
                  <a:schemeClr val="accent1"/>
                </a:solidFill>
              </a:rPr>
              <a:t>Retrieval Augmented Generation (RAG)</a:t>
            </a:r>
          </a:p>
          <a:p>
            <a:r>
              <a:rPr lang="en-US" sz="1400" b="1">
                <a:solidFill>
                  <a:schemeClr val="accent1"/>
                </a:solidFill>
              </a:rPr>
              <a:t>FT + RAG</a:t>
            </a:r>
          </a:p>
          <a:p>
            <a:endParaRPr lang="en-US" sz="1400" b="1">
              <a:solidFill>
                <a:schemeClr val="accent1"/>
              </a:solidFill>
            </a:endParaRPr>
          </a:p>
          <a:p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C0495C-54F3-42E8-CD55-BB47A35249F3}"/>
              </a:ext>
            </a:extLst>
          </p:cNvPr>
          <p:cNvGrpSpPr/>
          <p:nvPr/>
        </p:nvGrpSpPr>
        <p:grpSpPr>
          <a:xfrm>
            <a:off x="3438084" y="4078677"/>
            <a:ext cx="544623" cy="544623"/>
            <a:chOff x="3438084" y="3275139"/>
            <a:chExt cx="544623" cy="5446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40B2E56-6C77-5B44-4C3B-554B5FA274CE}"/>
                </a:ext>
              </a:extLst>
            </p:cNvPr>
            <p:cNvSpPr/>
            <p:nvPr/>
          </p:nvSpPr>
          <p:spPr>
            <a:xfrm>
              <a:off x="3438084" y="3275139"/>
              <a:ext cx="544623" cy="5446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1100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D4BDBA0-F8A0-E21E-1E08-44210B320C36}"/>
                </a:ext>
              </a:extLst>
            </p:cNvPr>
            <p:cNvSpPr/>
            <p:nvPr/>
          </p:nvSpPr>
          <p:spPr>
            <a:xfrm>
              <a:off x="3483599" y="3320370"/>
              <a:ext cx="454159" cy="45415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7F7F7F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sz="2800" b="1" ker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2D0F0-5BF7-8120-1B13-96A88A07767D}"/>
              </a:ext>
            </a:extLst>
          </p:cNvPr>
          <p:cNvSpPr/>
          <p:nvPr/>
        </p:nvSpPr>
        <p:spPr>
          <a:xfrm>
            <a:off x="4245291" y="4167550"/>
            <a:ext cx="4181257" cy="3668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Final remarks </a:t>
            </a:r>
            <a:r>
              <a:rPr lang="en-US">
                <a:solidFill>
                  <a:schemeClr val="tx1"/>
                </a:solidFill>
              </a:rPr>
              <a:t>and 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71F77-9F2C-5D3C-53E3-20D1C7E9E0E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366197"/>
            <a:ext cx="306910" cy="306910"/>
            <a:chOff x="1854516" y="3868738"/>
            <a:chExt cx="269875" cy="269875"/>
          </a:xfrm>
        </p:grpSpPr>
        <p:sp>
          <p:nvSpPr>
            <p:cNvPr id="6" name="Oval 16">
              <a:extLst>
                <a:ext uri="{FF2B5EF4-FFF2-40B4-BE49-F238E27FC236}">
                  <a16:creationId xmlns:a16="http://schemas.microsoft.com/office/drawing/2014/main" id="{F1132257-2269-DD38-1B66-318C2EC2A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ABCD64FC-47CF-F1A6-E967-0CC725F8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4DB2F-5C0A-2117-E41B-78DED73F30D8}"/>
              </a:ext>
            </a:extLst>
          </p:cNvPr>
          <p:cNvGrpSpPr>
            <a:grpSpLocks noChangeAspect="1"/>
          </p:cNvGrpSpPr>
          <p:nvPr/>
        </p:nvGrpSpPr>
        <p:grpSpPr>
          <a:xfrm>
            <a:off x="8426547" y="973509"/>
            <a:ext cx="306910" cy="306910"/>
            <a:chOff x="1854516" y="3868738"/>
            <a:chExt cx="269875" cy="269875"/>
          </a:xfrm>
        </p:grpSpPr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5C46506D-B523-76D7-4ECB-66B647332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6" y="3868738"/>
              <a:ext cx="269875" cy="26987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7A7C98DF-40A7-204F-CF4E-D3F2D0B90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79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65AEFF37-444A-9129-2998-78124FAADB4C}"/>
              </a:ext>
            </a:extLst>
          </p:cNvPr>
          <p:cNvSpPr txBox="1">
            <a:spLocks/>
          </p:cNvSpPr>
          <p:nvPr/>
        </p:nvSpPr>
        <p:spPr>
          <a:xfrm>
            <a:off x="734939" y="2812910"/>
            <a:ext cx="1955800" cy="831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77"/>
                <a:ea typeface="+mj-ea"/>
                <a:cs typeface="Montserrat" pitchFamily="2" charset="77"/>
              </a:defRPr>
            </a:lvl1pPr>
          </a:lstStyle>
          <a:p>
            <a:r>
              <a:rPr lang="en-US" sz="3000">
                <a:solidFill>
                  <a:srgbClr val="FFFFFF"/>
                </a:solidFill>
              </a:rPr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45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5F972D9-96E4-661F-D77A-F13C8982E0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5F972D9-96E4-661F-D77A-F13C8982E0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753A2CB-A24F-F93A-208A-AB8032D4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03" y="203115"/>
            <a:ext cx="6096000" cy="356085"/>
          </a:xfrm>
        </p:spPr>
        <p:txBody>
          <a:bodyPr vert="horz"/>
          <a:lstStyle/>
          <a:p>
            <a:r>
              <a:rPr lang="en-US"/>
              <a:t>More than 500k questions were gathered across 9 different datasets with different layouts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2D2A6-DBC6-75EC-5DC2-36F26334913B}"/>
              </a:ext>
            </a:extLst>
          </p:cNvPr>
          <p:cNvSpPr/>
          <p:nvPr/>
        </p:nvSpPr>
        <p:spPr>
          <a:xfrm>
            <a:off x="464090" y="1421149"/>
            <a:ext cx="2975578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>
                <a:solidFill>
                  <a:schemeClr val="tx1"/>
                </a:solidFill>
              </a:rPr>
              <a:t>515.876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endParaRPr lang="de-DE" sz="2000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de-DE" sz="4000" b="1">
                <a:solidFill>
                  <a:schemeClr val="tx1"/>
                </a:solidFill>
              </a:rPr>
              <a:t>9 </a:t>
            </a:r>
            <a:endParaRPr lang="de-DE" sz="4000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different 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C60584-6F7D-1B5F-45D5-729C2D6CF9AC}"/>
              </a:ext>
            </a:extLst>
          </p:cNvPr>
          <p:cNvSpPr/>
          <p:nvPr/>
        </p:nvSpPr>
        <p:spPr>
          <a:xfrm>
            <a:off x="3812091" y="971236"/>
            <a:ext cx="3710103" cy="493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400" b="1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4EBCD-5F78-FEC5-3F18-B57FB3C4FC48}"/>
              </a:ext>
            </a:extLst>
          </p:cNvPr>
          <p:cNvSpPr/>
          <p:nvPr/>
        </p:nvSpPr>
        <p:spPr>
          <a:xfrm>
            <a:off x="3640244" y="1522913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217.327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4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MC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9E09F-4F38-2C0C-FF28-1F1DA6DC1C2F}"/>
              </a:ext>
            </a:extLst>
          </p:cNvPr>
          <p:cNvSpPr/>
          <p:nvPr/>
        </p:nvSpPr>
        <p:spPr>
          <a:xfrm>
            <a:off x="3666922" y="2567142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211.269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in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1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sz="1200">
                <a:solidFill>
                  <a:schemeClr val="tx1"/>
                </a:solidFill>
              </a:rPr>
              <a:t>TF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1F358-1607-AF67-4041-1E409849FDEF}"/>
              </a:ext>
            </a:extLst>
          </p:cNvPr>
          <p:cNvSpPr/>
          <p:nvPr/>
        </p:nvSpPr>
        <p:spPr>
          <a:xfrm>
            <a:off x="5974836" y="2559483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19.704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in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1 </a:t>
            </a:r>
            <a:r>
              <a:rPr lang="en-US" sz="1200">
                <a:solidFill>
                  <a:schemeClr val="tx1"/>
                </a:solidFill>
              </a:rPr>
              <a:t>MH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BAAFE-0CC6-2CB9-E796-8CC12F71CE08}"/>
              </a:ext>
            </a:extLst>
          </p:cNvPr>
          <p:cNvSpPr/>
          <p:nvPr/>
        </p:nvSpPr>
        <p:spPr>
          <a:xfrm>
            <a:off x="5974836" y="1518960"/>
            <a:ext cx="2705071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67.576 </a:t>
            </a:r>
            <a:endParaRPr lang="en-US" sz="2400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</a:rPr>
              <a:t>questions across </a:t>
            </a: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3 </a:t>
            </a:r>
            <a:r>
              <a:rPr lang="en-US" sz="1200">
                <a:solidFill>
                  <a:schemeClr val="tx1"/>
                </a:solidFill>
              </a:rPr>
              <a:t>SA datasets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5E7E56-D029-279B-A6E5-8D5BF9609715}"/>
              </a:ext>
            </a:extLst>
          </p:cNvPr>
          <p:cNvCxnSpPr>
            <a:cxnSpLocks/>
          </p:cNvCxnSpPr>
          <p:nvPr/>
        </p:nvCxnSpPr>
        <p:spPr>
          <a:xfrm flipH="1">
            <a:off x="3869722" y="1465579"/>
            <a:ext cx="4665537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F2F4E-87D8-5A4D-1044-09F6395B2CBF}"/>
              </a:ext>
            </a:extLst>
          </p:cNvPr>
          <p:cNvSpPr/>
          <p:nvPr/>
        </p:nvSpPr>
        <p:spPr>
          <a:xfrm>
            <a:off x="322728" y="3400665"/>
            <a:ext cx="3269904" cy="1151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b="1" err="1">
                <a:solidFill>
                  <a:schemeClr val="tx1"/>
                </a:solidFill>
              </a:rPr>
              <a:t>PubMed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r>
              <a:rPr lang="de-DE">
                <a:solidFill>
                  <a:schemeClr val="tx1"/>
                </a:solidFill>
              </a:rPr>
              <a:t>Research </a:t>
            </a:r>
            <a:r>
              <a:rPr lang="de-DE" err="1">
                <a:solidFill>
                  <a:schemeClr val="tx1"/>
                </a:solidFill>
              </a:rPr>
              <a:t>articles</a:t>
            </a:r>
            <a:r>
              <a:rPr lang="de-DE" sz="4400" b="1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as</a:t>
            </a:r>
            <a:r>
              <a:rPr lang="de-DE">
                <a:solidFill>
                  <a:schemeClr val="tx1"/>
                </a:solidFill>
              </a:rPr>
              <a:t> additional </a:t>
            </a:r>
            <a:r>
              <a:rPr lang="de-DE" sz="4400" b="1" err="1">
                <a:solidFill>
                  <a:schemeClr val="tx1"/>
                </a:solidFill>
              </a:rPr>
              <a:t>data</a:t>
            </a:r>
            <a:endParaRPr lang="en-US" sz="4400" b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E867FF-4F61-86BC-4C03-2CFC2ED6BC70}"/>
              </a:ext>
            </a:extLst>
          </p:cNvPr>
          <p:cNvSpPr/>
          <p:nvPr/>
        </p:nvSpPr>
        <p:spPr>
          <a:xfrm>
            <a:off x="399803" y="1053194"/>
            <a:ext cx="3176154" cy="1942330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5CD31B-8EB9-0DF1-51D0-7538B41F61C8}"/>
              </a:ext>
            </a:extLst>
          </p:cNvPr>
          <p:cNvSpPr/>
          <p:nvPr/>
        </p:nvSpPr>
        <p:spPr>
          <a:xfrm>
            <a:off x="271649" y="1106524"/>
            <a:ext cx="3176154" cy="1942330"/>
          </a:xfrm>
          <a:prstGeom prst="rect">
            <a:avLst/>
          </a:prstGeom>
          <a:noFill/>
          <a:ln>
            <a:solidFill>
              <a:srgbClr val="317DB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9E73B0-BC34-1E3A-54EB-0037F6650C0F}"/>
              </a:ext>
            </a:extLst>
          </p:cNvPr>
          <p:cNvSpPr/>
          <p:nvPr/>
        </p:nvSpPr>
        <p:spPr>
          <a:xfrm>
            <a:off x="322729" y="1055146"/>
            <a:ext cx="3176154" cy="1942330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A452D7-E7A2-F1B0-CE28-B67FDF4F004C}"/>
              </a:ext>
            </a:extLst>
          </p:cNvPr>
          <p:cNvSpPr/>
          <p:nvPr/>
        </p:nvSpPr>
        <p:spPr>
          <a:xfrm>
            <a:off x="322729" y="1161806"/>
            <a:ext cx="3176154" cy="1942330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B25A79-0D2C-EC06-2AE8-8061E4CCC311}"/>
              </a:ext>
            </a:extLst>
          </p:cNvPr>
          <p:cNvSpPr/>
          <p:nvPr/>
        </p:nvSpPr>
        <p:spPr>
          <a:xfrm>
            <a:off x="322728" y="3210796"/>
            <a:ext cx="3269903" cy="1594078"/>
          </a:xfrm>
          <a:prstGeom prst="rect">
            <a:avLst/>
          </a:prstGeom>
          <a:noFill/>
          <a:ln>
            <a:solidFill>
              <a:srgbClr val="B1CA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6CE488-ECCF-05A0-4202-6E2C0E2F2936}"/>
              </a:ext>
            </a:extLst>
          </p:cNvPr>
          <p:cNvSpPr/>
          <p:nvPr/>
        </p:nvSpPr>
        <p:spPr>
          <a:xfrm>
            <a:off x="269270" y="3210796"/>
            <a:ext cx="3269903" cy="1594078"/>
          </a:xfrm>
          <a:prstGeom prst="rect">
            <a:avLst/>
          </a:prstGeom>
          <a:noFill/>
          <a:ln>
            <a:solidFill>
              <a:srgbClr val="317DB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01A8E6-D699-04F5-150E-036BDE079649}"/>
              </a:ext>
            </a:extLst>
          </p:cNvPr>
          <p:cNvSpPr/>
          <p:nvPr/>
        </p:nvSpPr>
        <p:spPr>
          <a:xfrm>
            <a:off x="228980" y="3143690"/>
            <a:ext cx="3269903" cy="159407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402761-411B-0425-E3B8-71481C4DE429}"/>
              </a:ext>
            </a:extLst>
          </p:cNvPr>
          <p:cNvSpPr/>
          <p:nvPr/>
        </p:nvSpPr>
        <p:spPr>
          <a:xfrm>
            <a:off x="322728" y="3210796"/>
            <a:ext cx="3269903" cy="159407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38217-295F-872F-CE92-DF1713819D9A}"/>
              </a:ext>
            </a:extLst>
          </p:cNvPr>
          <p:cNvSpPr txBox="1"/>
          <p:nvPr/>
        </p:nvSpPr>
        <p:spPr>
          <a:xfrm>
            <a:off x="3922297" y="3786626"/>
            <a:ext cx="4572000" cy="1015663"/>
          </a:xfrm>
          <a:prstGeom prst="rect">
            <a:avLst/>
          </a:prstGeom>
          <a:noFill/>
          <a:ln>
            <a:solidFill>
              <a:srgbClr val="CEDBE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400" b="1"/>
              <a:t>2.209.839 </a:t>
            </a:r>
            <a:endParaRPr lang="de-DE" sz="2400">
              <a:ea typeface="Calibri"/>
              <a:cs typeface="Calibri"/>
            </a:endParaRPr>
          </a:p>
          <a:p>
            <a:pPr algn="ctr"/>
            <a:r>
              <a:rPr lang="de-DE" err="1"/>
              <a:t>rows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articles</a:t>
            </a:r>
            <a:endParaRPr lang="de-DE"/>
          </a:p>
          <a:p>
            <a:pPr algn="ctr"/>
            <a:endParaRPr lang="de-DE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75EB8-50A1-646E-6648-A6C9114F3BA5}"/>
              </a:ext>
            </a:extLst>
          </p:cNvPr>
          <p:cNvSpPr/>
          <p:nvPr/>
        </p:nvSpPr>
        <p:spPr>
          <a:xfrm>
            <a:off x="3916490" y="1572372"/>
            <a:ext cx="4572000" cy="2104378"/>
          </a:xfrm>
          <a:prstGeom prst="rect">
            <a:avLst/>
          </a:prstGeom>
          <a:noFill/>
          <a:ln>
            <a:solidFill>
              <a:srgbClr val="CBD8E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F02B2E-4871-79EC-891A-BA7339A7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E9788D-4CF3-40C0-033A-C18BB2C28C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94907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7" imgW="484" imgH="486" progId="TCLayout.ActiveDocument.1">
                  <p:embed/>
                </p:oleObj>
              </mc:Choice>
              <mc:Fallback>
                <p:oleObj name="think-cell Slide" r:id="rId47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E9788D-4CF3-40C0-033A-C18BB2C28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399E12FF-F588-C224-248A-97ABDC11A3D7}"/>
              </a:ext>
            </a:extLst>
          </p:cNvPr>
          <p:cNvSpPr/>
          <p:nvPr/>
        </p:nvSpPr>
        <p:spPr>
          <a:xfrm>
            <a:off x="377276" y="1368740"/>
            <a:ext cx="3021830" cy="2955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6437C-2250-C55E-D274-B483B631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7" y="306059"/>
            <a:ext cx="6096000" cy="356085"/>
          </a:xfrm>
        </p:spPr>
        <p:txBody>
          <a:bodyPr vert="horz"/>
          <a:lstStyle/>
          <a:p>
            <a:r>
              <a:rPr lang="en-US"/>
              <a:t>We identified two problems within our datasets: TF imbalance and too many MC questions</a:t>
            </a:r>
          </a:p>
        </p:txBody>
      </p:sp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id="{3213F3F6-EAF8-F88F-6CF2-FF5588E1F7A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7420207"/>
              </p:ext>
            </p:extLst>
          </p:nvPr>
        </p:nvGraphicFramePr>
        <p:xfrm>
          <a:off x="333375" y="2444750"/>
          <a:ext cx="2717800" cy="204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16B38A-772D-232A-F529-F79C168502A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604838" y="4465638"/>
            <a:ext cx="261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CA7567E-2200-4EB7-8FDD-6EC1F2E8F306}" type="datetime'''''''''''''''''MC''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MC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65B08E3-413A-9FD4-D13D-915A05A4B9F9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282701" y="4465638"/>
            <a:ext cx="1809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8EF46FE-6806-4DF8-B86F-DF0A24E1EEDF}" type="datetime'''''''''''''''''''''T''''''F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TF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FC3AF02-5AA6-ABF7-F2EB-72C38D8E7012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909763" y="4465638"/>
            <a:ext cx="203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A74B3BAF-2542-4AD6-94CC-7E63131E44BF}" type="datetime'S''''''''''''''''''''''''''''''''''''''''''''''A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SA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CF41B79-C8A1-3DDF-CD07-9355C25EE9D9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509838" y="4465638"/>
            <a:ext cx="2809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CA86488-4A51-43B9-8718-F804E31BE2E6}" type="datetime'''''M''''''''H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MH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652A523E-41F0-88E6-1CA4-7E6F1ECE542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54025" y="2289175"/>
            <a:ext cx="3159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13A25AA1-F891-4FEE-BD70-EEE1FC8F23F6}" type="datetime'''''''1''74''''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EBA89B72-E4E7-666B-0818-1D9BA9596F00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44538" y="369887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AA1DC03F-5924-4108-A32D-DE0771F6D2CA}" type="datetime'''''''''''''''''''''''''''''4''''''''''''''3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D0424021-A156-6270-A012-94D8E3FB886D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1092200" y="2341563"/>
            <a:ext cx="3159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3FADFCA-E840-4B28-AB94-D83A78A37BC7}" type="datetime'''''''''''''''''''''''1''''''''6''''''''''''''''9''''''''''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169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582F9D69-0FC0-00C3-2B7A-46BBB2060F7E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382713" y="371157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4DE708EC-FC48-4A4D-AA01-918317623373}" type="datetime'''''''''4''''''''2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42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AA1DFA3D-2A35-3783-4871-7174E84A241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774825" y="358457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2D9C9D4-C44D-41E7-A0EC-3FFF9C8A669E}" type="datetime'''''''''''''5''''''''''''''4''''''''''''''''''''''''''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C9495816-31B5-3671-FF52-395D8B92BA1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020888" y="402272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46F84D2-4D20-4747-9624-5B37D235CF1A}" type="datetime'''''''''''14''''''''''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BA7EFEB1-EE0E-13BA-4BFE-C22924B281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413000" y="3998913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72051C3-D5E4-4DFA-B0B7-AD324960983A}" type="datetime'''''''''''''''''''''''''''''''''''''1''''''''''''''6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31" name="Text Placeholder 2">
            <a:extLst>
              <a:ext uri="{FF2B5EF4-FFF2-40B4-BE49-F238E27FC236}">
                <a16:creationId xmlns:a16="http://schemas.microsoft.com/office/drawing/2014/main" id="{E487B752-4031-C508-79BC-F17BF6C57840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705100" y="4125913"/>
            <a:ext cx="134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0D401C3-4FAF-4126-90EA-0244FF76B416}" type="datetime'''''''''''''''''4'''''''''''''''''''''''''''">
              <a:rPr lang="en-US" altLang="en-US" sz="1400" b="1" smtClean="0">
                <a:effectLst/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US" sz="1400" b="1">
              <a:latin typeface="+mn-lt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24E2C7-9FD2-88B5-EA5A-6F16D6A9888E}"/>
              </a:ext>
            </a:extLst>
          </p:cNvPr>
          <p:cNvGrpSpPr/>
          <p:nvPr/>
        </p:nvGrpSpPr>
        <p:grpSpPr>
          <a:xfrm>
            <a:off x="415637" y="1768414"/>
            <a:ext cx="8312727" cy="400803"/>
            <a:chOff x="399803" y="1768414"/>
            <a:chExt cx="7692733" cy="4008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743128B-D1EF-2FC1-7D38-168F5313FF56}"/>
                </a:ext>
              </a:extLst>
            </p:cNvPr>
            <p:cNvCxnSpPr>
              <a:cxnSpLocks/>
            </p:cNvCxnSpPr>
            <p:nvPr/>
          </p:nvCxnSpPr>
          <p:spPr>
            <a:xfrm>
              <a:off x="399803" y="2169217"/>
              <a:ext cx="2368597" cy="0"/>
            </a:xfrm>
            <a:prstGeom prst="line">
              <a:avLst/>
            </a:prstGeom>
            <a:ln w="19050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7818D1-0CAD-1DF1-A4D9-A8387BAF8A43}"/>
                </a:ext>
              </a:extLst>
            </p:cNvPr>
            <p:cNvSpPr/>
            <p:nvPr/>
          </p:nvSpPr>
          <p:spPr>
            <a:xfrm>
              <a:off x="399803" y="1768414"/>
              <a:ext cx="2368597" cy="37095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>
                  <a:solidFill>
                    <a:schemeClr val="tx1"/>
                  </a:solidFill>
                </a:rPr>
                <a:t>Consolidated dataset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733023-D8BF-7EB3-00F6-DFF659418803}"/>
                </a:ext>
              </a:extLst>
            </p:cNvPr>
            <p:cNvCxnSpPr>
              <a:cxnSpLocks/>
            </p:cNvCxnSpPr>
            <p:nvPr/>
          </p:nvCxnSpPr>
          <p:spPr>
            <a:xfrm>
              <a:off x="3061871" y="2169217"/>
              <a:ext cx="2368597" cy="0"/>
            </a:xfrm>
            <a:prstGeom prst="line">
              <a:avLst/>
            </a:prstGeom>
            <a:ln w="19050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A4C5F9-6DCC-6DF1-F94E-71F23D530363}"/>
                </a:ext>
              </a:extLst>
            </p:cNvPr>
            <p:cNvSpPr/>
            <p:nvPr/>
          </p:nvSpPr>
          <p:spPr>
            <a:xfrm>
              <a:off x="3061871" y="1768414"/>
              <a:ext cx="2368597" cy="37095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>
                  <a:solidFill>
                    <a:schemeClr val="tx1"/>
                  </a:solidFill>
                </a:rPr>
                <a:t>Balanced TF dataset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5E120B-5406-C8CF-B845-FB0E4078D41F}"/>
                </a:ext>
              </a:extLst>
            </p:cNvPr>
            <p:cNvCxnSpPr>
              <a:cxnSpLocks/>
            </p:cNvCxnSpPr>
            <p:nvPr/>
          </p:nvCxnSpPr>
          <p:spPr>
            <a:xfrm>
              <a:off x="5723939" y="2169217"/>
              <a:ext cx="2368597" cy="0"/>
            </a:xfrm>
            <a:prstGeom prst="line">
              <a:avLst/>
            </a:prstGeom>
            <a:ln w="19050">
              <a:solidFill>
                <a:schemeClr val="tx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D755A5-4742-517C-C52B-FD5986632B46}"/>
                </a:ext>
              </a:extLst>
            </p:cNvPr>
            <p:cNvSpPr/>
            <p:nvPr/>
          </p:nvSpPr>
          <p:spPr>
            <a:xfrm>
              <a:off x="5723939" y="1768414"/>
              <a:ext cx="2368597" cy="37095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>
                  <a:solidFill>
                    <a:schemeClr val="tx1"/>
                  </a:solidFill>
                </a:rPr>
                <a:t>Reduced MC dataset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110D4D2-8952-AFF7-D169-BE4E73F59BAA}"/>
              </a:ext>
            </a:extLst>
          </p:cNvPr>
          <p:cNvSpPr/>
          <p:nvPr/>
        </p:nvSpPr>
        <p:spPr>
          <a:xfrm>
            <a:off x="399802" y="1204026"/>
            <a:ext cx="5621169" cy="35608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Dataset cleaning process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DC8F044-7B70-CA89-604A-3EEBC367F603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6764338" y="4667250"/>
            <a:ext cx="250825" cy="187325"/>
          </a:xfrm>
          <a:prstGeom prst="rect">
            <a:avLst/>
          </a:prstGeom>
          <a:solidFill>
            <a:schemeClr val="tx2"/>
          </a:solidFill>
          <a:ln w="19050" cmpd="sng" algn="ctr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1F46DA9-97B1-3D9E-6F72-02704BED0794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7532688" y="4667250"/>
            <a:ext cx="250825" cy="187325"/>
          </a:xfrm>
          <a:prstGeom prst="rect">
            <a:avLst/>
          </a:prstGeom>
          <a:solidFill>
            <a:srgbClr val="C8C8C8"/>
          </a:solidFill>
          <a:ln w="19050" cmpd="sng" algn="ctr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9504E687-8AB5-3D89-009C-C7483DF3594B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7065963" y="4662488"/>
            <a:ext cx="3651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C0CE1D81-205C-4904-ACA8-7A899571DC64}" type="datetime'''''''''''''''''''''''''T''r''''ai''n''''''''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Train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124C0307-A6D0-DAD0-249F-6E93E83B24C9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7834313" y="4662488"/>
            <a:ext cx="2921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99733847-CC82-4A41-83CE-73CD3431D705}" type="datetime'''''''''''''''''''T''''''''''e''''''''''''''s''''t'">
              <a:rPr lang="en-US" altLang="en-US" sz="1400" b="1" smtClean="0">
                <a:latin typeface="+mn-lt"/>
                <a:cs typeface="+mn-c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Test</a:t>
            </a:fld>
            <a:endParaRPr lang="en-US" sz="1400" b="1">
              <a:latin typeface="+mn-lt"/>
              <a:cs typeface="+mn-cs"/>
            </a:endParaRPr>
          </a:p>
        </p:txBody>
      </p:sp>
      <p:graphicFrame>
        <p:nvGraphicFramePr>
          <p:cNvPr id="179" name="Chart 178">
            <a:extLst>
              <a:ext uri="{FF2B5EF4-FFF2-40B4-BE49-F238E27FC236}">
                <a16:creationId xmlns:a16="http://schemas.microsoft.com/office/drawing/2014/main" id="{DD9D9C28-74EC-D69E-A001-A7EF12B07A73}"/>
              </a:ext>
            </a:extLst>
          </p:cNvPr>
          <p:cNvGraphicFramePr/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975453050"/>
              </p:ext>
            </p:extLst>
          </p:nvPr>
        </p:nvGraphicFramePr>
        <p:xfrm>
          <a:off x="3209925" y="2444750"/>
          <a:ext cx="2717800" cy="204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0"/>
          </a:graphicData>
        </a:graphic>
      </p:graphicFrame>
      <p:sp>
        <p:nvSpPr>
          <p:cNvPr id="151" name="Text Placeholder 2">
            <a:extLst>
              <a:ext uri="{FF2B5EF4-FFF2-40B4-BE49-F238E27FC236}">
                <a16:creationId xmlns:a16="http://schemas.microsoft.com/office/drawing/2014/main" id="{6A4F8C20-079D-B2C4-7DD2-6DDF79C8D67A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481388" y="4465638"/>
            <a:ext cx="261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6825E62-F017-43D2-BEB4-F80B518A5B41}" type="datetime'''''''M''''''''''''''''''''C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MC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44363DEB-525F-72C0-D315-5FAA800CE2A5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4159250" y="4465638"/>
            <a:ext cx="1809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1DD148DC-92CF-4E8A-9A7D-AB525A340C39}" type="datetime'''''''''T''''''''''''''''''''''''''''F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TF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A6D6B4E8-5725-DF44-CB58-E6A8CEB759C3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4786313" y="4465638"/>
            <a:ext cx="203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3961914-425A-4015-A03E-7E1BC3BD3208}" type="datetime'''''''''''''''''''''S''''''A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SA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4" name="Text Placeholder 2">
            <a:extLst>
              <a:ext uri="{FF2B5EF4-FFF2-40B4-BE49-F238E27FC236}">
                <a16:creationId xmlns:a16="http://schemas.microsoft.com/office/drawing/2014/main" id="{AAF5B376-9D1B-BF50-3631-0A26B4966E61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5386388" y="4465638"/>
            <a:ext cx="2809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38FE1C1-D7E4-46E6-9F30-5D002047B946}" type="datetime'''''''''''''''''''''''''''''M''''H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MH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9660BE60-75C6-1EDD-159A-DAD96126A470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330575" y="2289175"/>
            <a:ext cx="3159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A52170FB-3C0F-4DAE-B4A5-499ED9D2BA5B}" type="datetime'''1''''''''''7''''4''''''''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174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30EB0DF5-9E45-1751-7134-ACF08400662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621088" y="369887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E7460A8B-9292-4E47-B6F0-430635D0D9B9}" type="datetime'''''''''''''''''''''''''4''''''''''''''''''''''''3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43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61C859A9-1BAE-6055-48FA-AFE912263B3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013200" y="3906838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E25F8DA-AF4F-4A24-AA3C-3638754D48CD}" type="datetime'''''''''''''''''''''''''2''''''''''''4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C93CEC23-E97E-5FBA-3A6B-65D7F80F7711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305300" y="4103688"/>
            <a:ext cx="134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4CC49D8-10B6-4859-83EC-7E98AC8CE571}" type="datetime'''''''''6''''''''''''''''''''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61" name="Text Placeholder 2">
            <a:extLst>
              <a:ext uri="{FF2B5EF4-FFF2-40B4-BE49-F238E27FC236}">
                <a16:creationId xmlns:a16="http://schemas.microsoft.com/office/drawing/2014/main" id="{43818E7B-40D0-5288-152C-8D4FE83EFEED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4651375" y="358457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07CC097-1E6B-4F4C-86B6-229D77F02408}" type="datetime'''''''''''5''''''''''''''''''''''''''4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673A91CB-BC3A-D6EC-3CFA-0EEC61258E5C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897438" y="402272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D34F174-8425-45E0-BC08-8273BC6F50C3}" type="datetime'''''''''''''''''''''''''''''1''''4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58" name="Text Placeholder 2">
            <a:extLst>
              <a:ext uri="{FF2B5EF4-FFF2-40B4-BE49-F238E27FC236}">
                <a16:creationId xmlns:a16="http://schemas.microsoft.com/office/drawing/2014/main" id="{0ED19698-88B4-AC20-FD90-6363A73E84F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5289550" y="3998913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5908263-1F42-4379-A563-610BB2C4C583}" type="datetime'''1''''''''''''''''''''''''''''''''''''''''6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62" name="Text Placeholder 2">
            <a:extLst>
              <a:ext uri="{FF2B5EF4-FFF2-40B4-BE49-F238E27FC236}">
                <a16:creationId xmlns:a16="http://schemas.microsoft.com/office/drawing/2014/main" id="{83433CF7-574B-D509-94DB-4D88884C9492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5581650" y="4125913"/>
            <a:ext cx="134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AD517D76-BDE0-4A12-9D59-1DAD7D3E417F}" type="datetime'''''''''''''''''''''''''''''''''''''''''''''''''4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8C87CCF-6FA4-D8DC-C423-983971D38EDE}"/>
              </a:ext>
            </a:extLst>
          </p:cNvPr>
          <p:cNvSpPr/>
          <p:nvPr/>
        </p:nvSpPr>
        <p:spPr>
          <a:xfrm>
            <a:off x="1137535" y="2752327"/>
            <a:ext cx="225245" cy="165619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422383D-A780-B213-E065-C77FB742A9FD}"/>
              </a:ext>
            </a:extLst>
          </p:cNvPr>
          <p:cNvSpPr/>
          <p:nvPr/>
        </p:nvSpPr>
        <p:spPr>
          <a:xfrm>
            <a:off x="1373213" y="4051300"/>
            <a:ext cx="242021" cy="35722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C060CFF-0B3A-0868-B120-5A0684A9C873}"/>
              </a:ext>
            </a:extLst>
          </p:cNvPr>
          <p:cNvGrpSpPr/>
          <p:nvPr/>
        </p:nvGrpSpPr>
        <p:grpSpPr>
          <a:xfrm>
            <a:off x="1282139" y="2857387"/>
            <a:ext cx="1573876" cy="618548"/>
            <a:chOff x="5048586" y="2424985"/>
            <a:chExt cx="2094829" cy="1764792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0258F46-FA35-0FBD-DB0D-8BCC15A048E8}"/>
                </a:ext>
              </a:extLst>
            </p:cNvPr>
            <p:cNvCxnSpPr/>
            <p:nvPr/>
          </p:nvCxnSpPr>
          <p:spPr>
            <a:xfrm>
              <a:off x="5048586" y="3307381"/>
              <a:ext cx="323773" cy="0"/>
            </a:xfrm>
            <a:prstGeom prst="line">
              <a:avLst/>
            </a:prstGeom>
            <a:noFill/>
            <a:ln w="19050" cap="rnd" cmpd="sng" algn="ctr">
              <a:solidFill>
                <a:schemeClr val="accent5"/>
              </a:solidFill>
              <a:prstDash val="solid"/>
              <a:headEnd type="oval"/>
              <a:tailEnd type="none" w="sm" len="sm"/>
            </a:ln>
            <a:effectLst/>
          </p:spPr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8655031-3C19-7F58-7EA0-79D99A41C277}"/>
                </a:ext>
              </a:extLst>
            </p:cNvPr>
            <p:cNvSpPr/>
            <p:nvPr/>
          </p:nvSpPr>
          <p:spPr>
            <a:xfrm>
              <a:off x="5378623" y="2424985"/>
              <a:ext cx="1764792" cy="1764792"/>
            </a:xfrm>
            <a:prstGeom prst="rect">
              <a:avLst/>
            </a:prstGeom>
            <a:solidFill>
              <a:sysClr val="window" lastClr="FFFFFF"/>
            </a:solidFill>
            <a:ln w="19050" cap="rnd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/>
                <a:t>70% of TF were 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rue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A67BD24-7E5A-7C97-66AA-B3665C63C939}"/>
              </a:ext>
            </a:extLst>
          </p:cNvPr>
          <p:cNvSpPr/>
          <p:nvPr/>
        </p:nvSpPr>
        <p:spPr>
          <a:xfrm>
            <a:off x="4004454" y="4290773"/>
            <a:ext cx="225245" cy="108609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21E8BA4-BC21-4E94-53B2-92240AA4D79A}"/>
              </a:ext>
            </a:extLst>
          </p:cNvPr>
          <p:cNvSpPr/>
          <p:nvPr/>
        </p:nvSpPr>
        <p:spPr>
          <a:xfrm>
            <a:off x="4249657" y="4388395"/>
            <a:ext cx="242021" cy="17599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7FE9CFE-2B9C-A450-68AF-61840E4C4353}"/>
              </a:ext>
            </a:extLst>
          </p:cNvPr>
          <p:cNvGraphicFramePr/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843213327"/>
              </p:ext>
            </p:extLst>
          </p:nvPr>
        </p:nvGraphicFramePr>
        <p:xfrm>
          <a:off x="6096000" y="3394075"/>
          <a:ext cx="2717800" cy="109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1"/>
          </a:graphicData>
        </a:graphic>
      </p:graphicFrame>
      <p:sp>
        <p:nvSpPr>
          <p:cNvPr id="183" name="Text Placeholder 2">
            <a:extLst>
              <a:ext uri="{FF2B5EF4-FFF2-40B4-BE49-F238E27FC236}">
                <a16:creationId xmlns:a16="http://schemas.microsoft.com/office/drawing/2014/main" id="{EAD41615-AA63-A3FD-D867-7E03AE9F5D31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6367463" y="4465638"/>
            <a:ext cx="261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14329BE-940A-477D-825C-68B3FB607242}" type="datetime'''''''''''''''''MC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MC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4" name="Text Placeholder 2">
            <a:extLst>
              <a:ext uri="{FF2B5EF4-FFF2-40B4-BE49-F238E27FC236}">
                <a16:creationId xmlns:a16="http://schemas.microsoft.com/office/drawing/2014/main" id="{74A4E74B-9572-FC1E-5A31-01A57E99A76E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7045325" y="4465638"/>
            <a:ext cx="1809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E4BEEEF4-1B61-4173-A4B7-838F9D7BE501}" type="datetime'''T''''''''''''''F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TF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5" name="Text Placeholder 2">
            <a:extLst>
              <a:ext uri="{FF2B5EF4-FFF2-40B4-BE49-F238E27FC236}">
                <a16:creationId xmlns:a16="http://schemas.microsoft.com/office/drawing/2014/main" id="{A87D8982-2506-1A1A-7936-5C6F7860F1F3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7672388" y="4465638"/>
            <a:ext cx="2032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48A27A6-5938-48C3-86C2-012FD65A7398}" type="datetime'''''''''''''SA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SA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6" name="Text Placeholder 2">
            <a:extLst>
              <a:ext uri="{FF2B5EF4-FFF2-40B4-BE49-F238E27FC236}">
                <a16:creationId xmlns:a16="http://schemas.microsoft.com/office/drawing/2014/main" id="{F313696E-5A8B-42AA-286F-9BE5D89CC0D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8272463" y="4465638"/>
            <a:ext cx="2809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C130E83-230E-4528-A43C-FE24D17703FD}" type="datetime'''''''''''''''''''''''''''''''M''''''H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MH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7" name="Text Placeholder 2">
            <a:extLst>
              <a:ext uri="{FF2B5EF4-FFF2-40B4-BE49-F238E27FC236}">
                <a16:creationId xmlns:a16="http://schemas.microsoft.com/office/drawing/2014/main" id="{F0E528CF-1BC2-82E2-961D-87122EFA235C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6261100" y="3238500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F0DD2C9-8FD9-4C6F-8895-688ED5A6E9AD}" type="datetime'''''7''0''''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70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8" name="Text Placeholder 2">
            <a:extLst>
              <a:ext uri="{FF2B5EF4-FFF2-40B4-BE49-F238E27FC236}">
                <a16:creationId xmlns:a16="http://schemas.microsoft.com/office/drawing/2014/main" id="{A43D1B58-2E77-7954-01D4-BC6EF9DD1B70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6507163" y="3903663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DC79188-4C81-4525-B5E4-3917A02E1A2A}" type="datetime'''''''''''''''''''''''''''''''''''''''''''''''2''''''0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20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89" name="Text Placeholder 2">
            <a:extLst>
              <a:ext uri="{FF2B5EF4-FFF2-40B4-BE49-F238E27FC236}">
                <a16:creationId xmlns:a16="http://schemas.microsoft.com/office/drawing/2014/main" id="{C91B5EBE-6954-B76B-18C8-9CC084E1E6EF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6899275" y="3846513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1FD9814-16BA-43DE-B983-DD0DFACBA1AE}" type="datetime'''''2''''''''4''''''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0" name="Text Placeholder 2">
            <a:extLst>
              <a:ext uri="{FF2B5EF4-FFF2-40B4-BE49-F238E27FC236}">
                <a16:creationId xmlns:a16="http://schemas.microsoft.com/office/drawing/2014/main" id="{9ED7CD01-A04A-9544-3487-99C54FD2469C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7191375" y="4089400"/>
            <a:ext cx="134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BFE7536-B91C-4367-968A-E775FFBE8B2B}" type="datetime'''''''''''''''''''''''''''''''''''''''''''''''''''''''''''6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6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1" name="Text Placeholder 2">
            <a:extLst>
              <a:ext uri="{FF2B5EF4-FFF2-40B4-BE49-F238E27FC236}">
                <a16:creationId xmlns:a16="http://schemas.microsoft.com/office/drawing/2014/main" id="{1C9B020B-DF15-D58B-F227-3EA0BC125BC1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7537450" y="3449638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DD8733EF-40CB-4EBC-8D6D-D7AACC496B8E}" type="datetime'''''''''''5''''''''4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2" name="Text Placeholder 2">
            <a:extLst>
              <a:ext uri="{FF2B5EF4-FFF2-40B4-BE49-F238E27FC236}">
                <a16:creationId xmlns:a16="http://schemas.microsoft.com/office/drawing/2014/main" id="{C8FB2603-D039-B156-2CE8-5D4624AE9DE1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7783513" y="3989388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D1C2B585-031D-4633-8340-70D14E4E07C0}" type="datetime'''''''''''''''''''''''''''''''''1''''4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14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3" name="Text Placeholder 2">
            <a:extLst>
              <a:ext uri="{FF2B5EF4-FFF2-40B4-BE49-F238E27FC236}">
                <a16:creationId xmlns:a16="http://schemas.microsoft.com/office/drawing/2014/main" id="{DF5F8473-A74D-F555-3A9F-A41ABFB21B92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8175625" y="3959225"/>
            <a:ext cx="2254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D932F549-CB22-44D0-9302-58933648A2AB}" type="datetime'''1''''''''''''''''''6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16</a:t>
            </a:fld>
            <a:endParaRPr lang="en-US" sz="1400" b="1">
              <a:latin typeface="+mn-lt"/>
              <a:cs typeface="+mn-cs"/>
            </a:endParaRPr>
          </a:p>
        </p:txBody>
      </p:sp>
      <p:sp>
        <p:nvSpPr>
          <p:cNvPr id="194" name="Text Placeholder 2">
            <a:extLst>
              <a:ext uri="{FF2B5EF4-FFF2-40B4-BE49-F238E27FC236}">
                <a16:creationId xmlns:a16="http://schemas.microsoft.com/office/drawing/2014/main" id="{1B8EAD92-41A1-32B5-8BB6-6333A624422F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8467725" y="4116388"/>
            <a:ext cx="1349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Avenir Next LT Pro" panose="020B0504020202020204" pitchFamily="34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D80D3494-E3A9-4E04-8D51-500F9746CF1C}" type="datetime'''''''''''4'''''''''''''''''''''''''''">
              <a:rPr lang="en-US" altLang="en-US" sz="1400" b="1" smtClean="0">
                <a:latin typeface="+mn-lt"/>
                <a:cs typeface="+mn-c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4</a:t>
            </a:fld>
            <a:endParaRPr lang="en-US" sz="1400" b="1">
              <a:latin typeface="+mn-lt"/>
              <a:cs typeface="+mn-cs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9AB9096-A83E-547B-FDE5-FEB7643CD684}"/>
              </a:ext>
            </a:extLst>
          </p:cNvPr>
          <p:cNvGrpSpPr/>
          <p:nvPr/>
        </p:nvGrpSpPr>
        <p:grpSpPr>
          <a:xfrm>
            <a:off x="3481388" y="2848549"/>
            <a:ext cx="2263508" cy="618548"/>
            <a:chOff x="5048586" y="2424985"/>
            <a:chExt cx="3012729" cy="1764792"/>
          </a:xfrm>
        </p:grpSpPr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5568E9F9-8D6E-4D02-0870-A4CD9244AE7F}"/>
                </a:ext>
              </a:extLst>
            </p:cNvPr>
            <p:cNvCxnSpPr/>
            <p:nvPr/>
          </p:nvCxnSpPr>
          <p:spPr>
            <a:xfrm>
              <a:off x="5048586" y="3307381"/>
              <a:ext cx="323773" cy="0"/>
            </a:xfrm>
            <a:prstGeom prst="line">
              <a:avLst/>
            </a:prstGeom>
            <a:noFill/>
            <a:ln w="19050" cap="rnd" cmpd="sng" algn="ctr">
              <a:solidFill>
                <a:schemeClr val="accent5"/>
              </a:solidFill>
              <a:prstDash val="solid"/>
              <a:headEnd type="oval"/>
              <a:tailEnd type="none" w="sm" len="sm"/>
            </a:ln>
            <a:effectLst/>
          </p:spPr>
        </p:cxn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A53413C-2228-E471-4C75-018EBFCC1AD7}"/>
                </a:ext>
              </a:extLst>
            </p:cNvPr>
            <p:cNvSpPr/>
            <p:nvPr/>
          </p:nvSpPr>
          <p:spPr>
            <a:xfrm>
              <a:off x="5378623" y="2424985"/>
              <a:ext cx="2682692" cy="1764792"/>
            </a:xfrm>
            <a:prstGeom prst="rect">
              <a:avLst/>
            </a:prstGeom>
            <a:solidFill>
              <a:sysClr val="window" lastClr="FFFFFF"/>
            </a:solidFill>
            <a:ln w="19050" cap="rnd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Now we had too many MC questions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62B804-7D69-F53B-5265-11848830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37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70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1.43144100000000018547E+00&quot;&gt;&lt;m_msothmcolidx val=&quot;0&quot;/&gt;&lt;m_rgb r=&quot;31&quot; g=&quot;68&quot; b=&quot;57&quot;/&gt;&lt;/elem&gt;&lt;elem m_fUsage=&quot;1.40049000000000001265E+00&quot;&gt;&lt;m_msothmcolidx val=&quot;0&quot;/&gt;&lt;m_rgb r=&quot;AC&quot; g=&quot;D7&quot; b=&quot;CA&quot;/&gt;&lt;/elem&gt;&lt;elem m_fUsage=&quot;1.38509999999999999787E+00&quot;&gt;&lt;m_msothmcolidx val=&quot;0&quot;/&gt;&lt;m_rgb r=&quot;E3&quot; g=&quot;F2&quot; b=&quot;ED&quot;/&gt;&lt;/elem&gt;&lt;elem m_fUsage=&quot;1.00000000000000000000E+00&quot;&gt;&lt;m_msothmcolidx val=&quot;0&quot;/&gt;&lt;m_rgb r=&quot;1A&quot; g=&quot;4A&quot; b=&quot;5D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.6UAvnUR8DWQZ9INaGP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yZB5m.95m8ciy1qVObj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DzkOj3IPhNKDUKE8SdI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VewkL_3G74fAvmPsG8KQ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N5Y.mSpVqfHZTm5GTIao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Mrd0QR4GnceyRX6OhXu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oVmjjsMUCSqqvP6mWfb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e52SROYXbaCwIkQ0g6k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nLh0GLWcq9tD9jvmY6U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CommentTagVal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iIfhIfyQCoQ6TSjOqG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GeliJb3OVYpa.cv0q4Hs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fE8PJ5FK_yRWoNtdAc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ZO8J7cHWlGMsC0O4uBAp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eteDu_ho0jFwtpTMqFi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zvaCnzdXGk6coVX7KGA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qa_YkI1RQtIhy0z.rJJ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QhsYKP.XC42jnpLTj7k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mKqXEnQUlleiTRV5lv5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PCgQBu3EhkLAAi_XSb0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.8848pkIBNn_0oQgqfZ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D13eT3gULTXhXQT1rM7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2Jj1WC3uQwbxGAtcv6P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7wwFTAEW.kA9Uk_278rA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3MF6scM53Vaz6ELEdILY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U7OiMg4z9wz3Idg5L9.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_yiRxZJIlnBJWAjBQE_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HnjgZwfY9KItB5lbkA2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I78oqm003UxOQTGBy4z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iIfhIfyQCoQ6TSjOqG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GeliJb3OVYpa.cv0q4Hs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fE8PJ5FK_yRWoNtdAc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ZO8J7cHWlGMsC0O4uBAp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eteDu_ho0jFwtpTMqFi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zvaCnzdXGk6coVX7KGA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qa_YkI1RQtIhy0z.rJJ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QhsYKP.XC42jnpLTj7k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mKqXEnQUlleiTRV5lv5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PCgQBu3EhkLAAi_XSb0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.8848pkIBNn_0oQgqfZ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D13eT3gULTXhXQT1rM7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2Jj1WC3uQwbxGAtcv6P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7wwFTAEW.kA9Uk_278rA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3MF6scM53Vaz6ELEdILY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U7OiMg4z9wz3Idg5L9.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_yiRxZJIlnBJWAjBQE_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HnjgZwfY9KItB5lbkA2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I78oqm003UxOQTGBy4z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2tCAjNDemNnVmrmEzqy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hK1AeIDi9A7OSkLQbVm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ZzLBJ292eIStcmHgt0h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h49r7vNbbNCdBiJFxTV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VnggZQfd_t60Uxa_M.J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XS6VQoISXAuISEHDcyJ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yroXQ.SDHUMcHj4OGTc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XAMT2idK7tOsmTfdurc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1gx9Gm06bCddcGj_g27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OwiF9xJuC4W3FygRSB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CommentTagVal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0hbWA1.vfE2YEbTQnOvT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gMtIZ1cH.4mUUcULyfB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sQbG0jvpQMPE030BgFN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g6h1C_jkYVXr.0x4.D6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UR0uY.IoRtv9Y_uO3uM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9CBGIdPZvutMNCGMNJQ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QuUrUDojUGwa_0Gsp6f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MLDc6JvtuPlY1cbb59C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ygj7Vqcu.gU_UjT5DgO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fpWeKg6ExjubQVhzJDS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egI7zqj6l08i3NRMAl6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wTx.M6mzJ2HTDwSOxdN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27wDGMEM2gEvnZRRDpe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1slXYwcObftfV1mFFN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.ytQqaX8kpIjsT_8iJB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AM7ccF3wIoT3f3I6zIB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6IbDCzIU4evHSLn7VoBB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2RWs5lnfsMFV58qr2ly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IIosmDxZycrm9cMC.Sm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Bu7TLl0wjNWwEzsOy54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5oY0uYzuMQw6bH9krm0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SIVl_9zcUIOmwSBH7WZ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EjdPDFQvWmsSO64JPHu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VkiqL.tx_0Pj8ioGHqg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NUYpOwDo4r5TClm1xn1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4yFcwlMPKx4mdYJlZJO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QRY25FvcSeHOkbEpAx5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dZ.kUMrpjrPlbH4OMqV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5QryfQZKWVjGA8RmXeA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74LYmAbbXtFDQVc5ger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18N.79W_3TtGC54i5iwC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qKQbuvQjZAe3zgLLy58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4Hj2.ItsKavv7qJYHWH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h_xWZgw3RRsFEn4P5YA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H4B0.eMMO25wjVOqYT1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SAOgyTCtwWaYxDsuoZYf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1.KpK23grDqMnR59dGX_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pRMsakGiB6ZPXIRUyJbm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Cga18q8JqtGxVanV9NL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AIr9r_k53OoeJnbesl.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OQB_NaQIrHaHVVBuM6v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YZ7xDMXgQJP1fIyIMAB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Yqn1XZxW9CDnkjzwtPr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CommentTagVal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BehOvCaWK6xk4ImwhEg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CommentTagVal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bsNXWGL.wmDu3wOz7.P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jo3ftHuFExJF538dfZz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VAzioD1pYK8sHbnTDpu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ZzUosPDJodUFLD1Kr1C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WvGpLGsxLfPhwMNJSF4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8FzRrZoytS4unnZcJI4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.ZjkdQZddA3PR_VJOM2Y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XZ.0nKO3J1XDRHAP0zu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wfxERgSlH5dOCRw4S_O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4qkZOykuqHjhgvaFnYW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a9VqiS1zjqYZfdB_wW4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3flDoOL6bS6arz92Xz7vg"/>
</p:tagLst>
</file>

<file path=ppt/theme/theme1.xml><?xml version="1.0" encoding="utf-8"?>
<a:theme xmlns:a="http://schemas.openxmlformats.org/drawingml/2006/main" name="Office Theme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697213AB3C00F429B6F1328C57E69B0" ma:contentTypeVersion="10" ma:contentTypeDescription="Ein neues Dokument erstellen." ma:contentTypeScope="" ma:versionID="3d12d145c1d57405469c826bcb5018e0">
  <xsd:schema xmlns:xsd="http://www.w3.org/2001/XMLSchema" xmlns:xs="http://www.w3.org/2001/XMLSchema" xmlns:p="http://schemas.microsoft.com/office/2006/metadata/properties" xmlns:ns2="eb2f7beb-f296-483f-b717-fb4dc2aedad0" xmlns:ns3="5fce7b61-16be-440f-bf24-32551776af1a" targetNamespace="http://schemas.microsoft.com/office/2006/metadata/properties" ma:root="true" ma:fieldsID="a43de71e0dd304ba769f5302f1f95908" ns2:_="" ns3:_="">
    <xsd:import namespace="eb2f7beb-f296-483f-b717-fb4dc2aedad0"/>
    <xsd:import namespace="5fce7b61-16be-440f-bf24-32551776a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2f7beb-f296-483f-b717-fb4dc2aeda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ce7b61-16be-440f-bf24-32551776af1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e77b9a0-7b52-41b1-b3c8-ffd86308f3bd}" ma:internalName="TaxCatchAll" ma:showField="CatchAllData" ma:web="5fce7b61-16be-440f-bf24-32551776a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2f7beb-f296-483f-b717-fb4dc2aedad0">
      <Terms xmlns="http://schemas.microsoft.com/office/infopath/2007/PartnerControls"/>
    </lcf76f155ced4ddcb4097134ff3c332f>
    <TaxCatchAll xmlns="5fce7b61-16be-440f-bf24-32551776af1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1371A5-0CAE-49AF-AD11-F76EDC2C6256}">
  <ds:schemaRefs>
    <ds:schemaRef ds:uri="5fce7b61-16be-440f-bf24-32551776af1a"/>
    <ds:schemaRef ds:uri="eb2f7beb-f296-483f-b717-fb4dc2aeda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147611-2FF6-4823-A086-C95B17C14F17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5fce7b61-16be-440f-bf24-32551776af1a"/>
    <ds:schemaRef ds:uri="http://purl.org/dc/terms/"/>
    <ds:schemaRef ds:uri="eb2f7beb-f296-483f-b717-fb4dc2aedad0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234A00-5AFC-4023-B3EF-5D2F90C6F5C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7262e59-1b56-4f5a-a412-6f07181f48ee}" enabled="0" method="" siteId="{a7262e59-1b56-4f5a-a412-6f07181f48e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5066</Words>
  <Application>Microsoft Office PowerPoint</Application>
  <PresentationFormat>On-screen Show (16:9)</PresentationFormat>
  <Paragraphs>1250</Paragraphs>
  <Slides>48</Slides>
  <Notes>31</Notes>
  <HiddenSlides>2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Arial</vt:lpstr>
      <vt:lpstr>Arial,Sans-Serif</vt:lpstr>
      <vt:lpstr>Avenir Next LT Pro</vt:lpstr>
      <vt:lpstr>Calibri</vt:lpstr>
      <vt:lpstr>Calibri,Sans-Serif</vt:lpstr>
      <vt:lpstr>Cambria Math</vt:lpstr>
      <vt:lpstr>Consolas</vt:lpstr>
      <vt:lpstr>Courier New</vt:lpstr>
      <vt:lpstr>Montserrat</vt:lpstr>
      <vt:lpstr>Trebuchet MS</vt:lpstr>
      <vt:lpstr>-webkit-standard</vt:lpstr>
      <vt:lpstr>Wingdings</vt:lpstr>
      <vt:lpstr>Office Theme</vt:lpstr>
      <vt:lpstr>1_Office Theme</vt:lpstr>
      <vt:lpstr>think-cell Slide</vt:lpstr>
      <vt:lpstr>PowerPoint Presentation</vt:lpstr>
      <vt:lpstr>PowerPoint Presentation</vt:lpstr>
      <vt:lpstr>This is the task of the ClinIQ 2025 Lie Detector Test </vt:lpstr>
      <vt:lpstr>Agenda</vt:lpstr>
      <vt:lpstr>4 different question types were provided</vt:lpstr>
      <vt:lpstr>We used a four-lane approach with a mix of separate and combined steps</vt:lpstr>
      <vt:lpstr>PowerPoint Presentation</vt:lpstr>
      <vt:lpstr>More than 500k questions were gathered across 9 different datasets with different layouts</vt:lpstr>
      <vt:lpstr>We identified two problems within our datasets: TF imbalance and too many MC questions</vt:lpstr>
      <vt:lpstr>Preprocessing – Train and Test</vt:lpstr>
      <vt:lpstr>Preprocessing – Train and Test</vt:lpstr>
      <vt:lpstr>More than 500k questions were gathered across 9 different datasets with different layouts</vt:lpstr>
      <vt:lpstr>Preprocessing – PubMed Articles</vt:lpstr>
      <vt:lpstr>Agenda</vt:lpstr>
      <vt:lpstr>We used standard metrices to evaluate discrete and text answers, mainly Accuracy and ROUGE-L</vt:lpstr>
      <vt:lpstr>BLEU, ROUGE-L, Meteor and Recall were tested to understand how each score behaves in practice</vt:lpstr>
      <vt:lpstr>We used a four-lane approach with a mix of separate and combined steps</vt:lpstr>
      <vt:lpstr>With these metrics we can evaluate all question types and approaches separately</vt:lpstr>
      <vt:lpstr>Agenda</vt:lpstr>
      <vt:lpstr>With these metrics we can evaluate all question types and approaches separately</vt:lpstr>
      <vt:lpstr>With these metrics we can evaluate all question types and approaches separately</vt:lpstr>
      <vt:lpstr>With these metrics we can evaluate all question types and approaches separately</vt:lpstr>
      <vt:lpstr>A DeepSeek coder instruct model was used as a pretrained base model </vt:lpstr>
      <vt:lpstr>The DeepSeek base model was not equipped to answer medical questions and blocked many</vt:lpstr>
      <vt:lpstr>We used parameter efficient fine-tuning to train almost 4 million parameter in the base model</vt:lpstr>
      <vt:lpstr>Each part of the question was used as label to train the model</vt:lpstr>
      <vt:lpstr>The fine-tuning ran for 8 hours with smooth evaluation loss curves</vt:lpstr>
      <vt:lpstr>Averaged BLEU, ROUGE-L and Meteor scores translate to well distributed per sample distribution</vt:lpstr>
      <vt:lpstr>RAG</vt:lpstr>
      <vt:lpstr>RAG</vt:lpstr>
      <vt:lpstr>RAG</vt:lpstr>
      <vt:lpstr>RAG</vt:lpstr>
      <vt:lpstr>RAG</vt:lpstr>
      <vt:lpstr>RAG</vt:lpstr>
      <vt:lpstr>RAG</vt:lpstr>
      <vt:lpstr>RAG retrieves primarily documents from the same question type as the test question</vt:lpstr>
      <vt:lpstr>Also with a balanced RAG database, RAG retrieves primarily documents from the same question type</vt:lpstr>
      <vt:lpstr>Advanced RAG + FT</vt:lpstr>
      <vt:lpstr>Advanced RAG + FT</vt:lpstr>
      <vt:lpstr>Advanced RAG + FT</vt:lpstr>
      <vt:lpstr>Our best approach shows high average scores but also a higher variance</vt:lpstr>
      <vt:lpstr>With these metrics we can evaluate all question types and approaches separately</vt:lpstr>
      <vt:lpstr>With these metrics we can evaluate all question  types and approaches separately (balanced RAG added)</vt:lpstr>
      <vt:lpstr>Agenda</vt:lpstr>
      <vt:lpstr>Final Remarks &amp; Next Steps</vt:lpstr>
      <vt:lpstr>PowerPoint Presentation</vt:lpstr>
      <vt:lpstr>Sources</vt:lpstr>
      <vt:lpstr>Sources - Figures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Konstantin Wehmeyer</cp:lastModifiedBy>
  <cp:revision>2</cp:revision>
  <cp:lastPrinted>2025-05-19T21:34:21Z</cp:lastPrinted>
  <dcterms:created xsi:type="dcterms:W3CDTF">2014-07-08T04:55:45Z</dcterms:created>
  <dcterms:modified xsi:type="dcterms:W3CDTF">2025-06-03T19:29:32Z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0x010100E697213AB3C00F429B6F1328C57E69B0</vt:lpwstr>
  </property>
  <property fmtid="{D5CDD505-2E9C-101B-9397-08002B2CF9AE}" pid="3" name="MediaServiceImageTags">
    <vt:lpwstr/>
  </property>
</Properties>
</file>